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74623" y="918022"/>
            <a:ext cx="15339060" cy="8451215"/>
          </a:xfrm>
          <a:custGeom>
            <a:avLst/>
            <a:gdLst/>
            <a:ahLst/>
            <a:cxnLst/>
            <a:rect l="l" t="t" r="r" b="b"/>
            <a:pathLst>
              <a:path w="15339060" h="8451215">
                <a:moveTo>
                  <a:pt x="0" y="0"/>
                </a:moveTo>
                <a:lnTo>
                  <a:pt x="15338753" y="0"/>
                </a:lnTo>
                <a:lnTo>
                  <a:pt x="15338753" y="8450957"/>
                </a:lnTo>
                <a:lnTo>
                  <a:pt x="0" y="8450957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04965" y="1336986"/>
            <a:ext cx="13478069" cy="1191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rgbClr val="C8CBC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C8CBC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C8CBC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C8CBC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0202" y="954375"/>
            <a:ext cx="14967594" cy="1318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C8CBC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0202" y="1566282"/>
            <a:ext cx="7988934" cy="6835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589782" y="2283713"/>
            <a:ext cx="11106785" cy="5720080"/>
          </a:xfrm>
          <a:custGeom>
            <a:avLst/>
            <a:gdLst/>
            <a:ahLst/>
            <a:cxnLst/>
            <a:rect l="l" t="t" r="r" b="b"/>
            <a:pathLst>
              <a:path w="11106785" h="5720080">
                <a:moveTo>
                  <a:pt x="0" y="0"/>
                </a:moveTo>
                <a:lnTo>
                  <a:pt x="11106745" y="0"/>
                </a:lnTo>
                <a:lnTo>
                  <a:pt x="11106745" y="5719571"/>
                </a:lnTo>
                <a:lnTo>
                  <a:pt x="0" y="5719571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34997" y="4106661"/>
            <a:ext cx="6818630" cy="1862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 indent="206375">
              <a:lnSpc>
                <a:spcPts val="7200"/>
              </a:lnSpc>
              <a:spcBef>
                <a:spcPts val="260"/>
              </a:spcBef>
            </a:pPr>
            <a:r>
              <a:rPr dirty="0" sz="6050" spc="-170">
                <a:solidFill>
                  <a:srgbClr val="FFFFFF"/>
                </a:solidFill>
              </a:rPr>
              <a:t>DEFENSA</a:t>
            </a:r>
            <a:r>
              <a:rPr dirty="0" sz="6050" spc="100">
                <a:solidFill>
                  <a:srgbClr val="FFFFFF"/>
                </a:solidFill>
              </a:rPr>
              <a:t> </a:t>
            </a:r>
            <a:r>
              <a:rPr dirty="0" sz="6050" spc="160">
                <a:solidFill>
                  <a:srgbClr val="FFFFFF"/>
                </a:solidFill>
              </a:rPr>
              <a:t>HITO</a:t>
            </a:r>
            <a:r>
              <a:rPr dirty="0" sz="6050" spc="105">
                <a:solidFill>
                  <a:srgbClr val="FFFFFF"/>
                </a:solidFill>
              </a:rPr>
              <a:t> </a:t>
            </a:r>
            <a:r>
              <a:rPr dirty="0" sz="6050" spc="355">
                <a:solidFill>
                  <a:srgbClr val="FFFFFF"/>
                </a:solidFill>
              </a:rPr>
              <a:t>3 </a:t>
            </a:r>
            <a:r>
              <a:rPr dirty="0" sz="6050" spc="-1664">
                <a:solidFill>
                  <a:srgbClr val="FFFFFF"/>
                </a:solidFill>
              </a:rPr>
              <a:t> </a:t>
            </a:r>
            <a:r>
              <a:rPr dirty="0" sz="6050" spc="-355">
                <a:solidFill>
                  <a:srgbClr val="FFFFFF"/>
                </a:solidFill>
              </a:rPr>
              <a:t>BASE</a:t>
            </a:r>
            <a:r>
              <a:rPr dirty="0" sz="6050" spc="100">
                <a:solidFill>
                  <a:srgbClr val="FFFFFF"/>
                </a:solidFill>
              </a:rPr>
              <a:t> </a:t>
            </a:r>
            <a:r>
              <a:rPr dirty="0" sz="6050" spc="-200">
                <a:solidFill>
                  <a:srgbClr val="FFFFFF"/>
                </a:solidFill>
              </a:rPr>
              <a:t>DE</a:t>
            </a:r>
            <a:r>
              <a:rPr dirty="0" sz="6050" spc="100">
                <a:solidFill>
                  <a:srgbClr val="FFFFFF"/>
                </a:solidFill>
              </a:rPr>
              <a:t> </a:t>
            </a:r>
            <a:r>
              <a:rPr dirty="0" sz="6050" spc="-100">
                <a:solidFill>
                  <a:srgbClr val="FFFFFF"/>
                </a:solidFill>
              </a:rPr>
              <a:t>DATOS</a:t>
            </a:r>
            <a:r>
              <a:rPr dirty="0" sz="6050" spc="100">
                <a:solidFill>
                  <a:srgbClr val="FFFFFF"/>
                </a:solidFill>
              </a:rPr>
              <a:t> </a:t>
            </a:r>
            <a:r>
              <a:rPr dirty="0" sz="6050" spc="275">
                <a:solidFill>
                  <a:srgbClr val="FFFFFF"/>
                </a:solidFill>
              </a:rPr>
              <a:t>II</a:t>
            </a:r>
            <a:endParaRPr sz="60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74623" y="918025"/>
            <a:ext cx="15339060" cy="9078595"/>
            <a:chOff x="1474623" y="918025"/>
            <a:chExt cx="15339060" cy="9078595"/>
          </a:xfrm>
        </p:grpSpPr>
        <p:sp>
          <p:nvSpPr>
            <p:cNvPr id="4" name="object 4"/>
            <p:cNvSpPr/>
            <p:nvPr/>
          </p:nvSpPr>
          <p:spPr>
            <a:xfrm>
              <a:off x="1474623" y="918025"/>
              <a:ext cx="15339060" cy="8451215"/>
            </a:xfrm>
            <a:custGeom>
              <a:avLst/>
              <a:gdLst/>
              <a:ahLst/>
              <a:cxnLst/>
              <a:rect l="l" t="t" r="r" b="b"/>
              <a:pathLst>
                <a:path w="15339060" h="8451215">
                  <a:moveTo>
                    <a:pt x="0" y="0"/>
                  </a:moveTo>
                  <a:lnTo>
                    <a:pt x="15338753" y="0"/>
                  </a:lnTo>
                  <a:lnTo>
                    <a:pt x="15338753" y="8450957"/>
                  </a:lnTo>
                  <a:lnTo>
                    <a:pt x="0" y="8450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0358" y="5871760"/>
              <a:ext cx="10810874" cy="41243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04965" y="2325449"/>
            <a:ext cx="12086590" cy="339725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Permite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extraer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Trebuchet MS"/>
                <a:cs typeface="Trebuchet MS"/>
              </a:rPr>
              <a:t>subcadena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Trebuchet MS"/>
                <a:cs typeface="Trebuchet MS"/>
              </a:rPr>
              <a:t>cadena.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¿Crear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muestre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el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uso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SUBSTRING?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recibe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nombre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completo.</a:t>
            </a:r>
            <a:endParaRPr sz="2800">
              <a:latin typeface="Trebuchet MS"/>
              <a:cs typeface="Trebuchet MS"/>
            </a:endParaRPr>
          </a:p>
          <a:p>
            <a:pPr lvl="1" marL="3399154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■"/>
              <a:tabLst>
                <a:tab pos="3399790" algn="l"/>
              </a:tabLst>
            </a:pP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INPUT: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Ximena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Trebuchet MS"/>
                <a:cs typeface="Trebuchet MS"/>
              </a:rPr>
              <a:t>Condori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5">
                <a:solidFill>
                  <a:srgbClr val="FFFFFF"/>
                </a:solidFill>
                <a:latin typeface="Trebuchet MS"/>
                <a:cs typeface="Trebuchet MS"/>
              </a:rPr>
              <a:t>Mar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solo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retorna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nombre.</a:t>
            </a:r>
            <a:endParaRPr sz="2800">
              <a:latin typeface="Trebuchet MS"/>
              <a:cs typeface="Trebuchet MS"/>
            </a:endParaRPr>
          </a:p>
          <a:p>
            <a:pPr lvl="1" marL="3399154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■"/>
              <a:tabLst>
                <a:tab pos="3399790" algn="l"/>
              </a:tabLst>
            </a:pP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OUTPUT: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Ximena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04965" y="1166304"/>
            <a:ext cx="11694160" cy="11912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325"/>
              <a:t>6.</a:t>
            </a:r>
            <a:r>
              <a:rPr dirty="0" sz="3900" spc="75"/>
              <a:t> </a:t>
            </a:r>
            <a:r>
              <a:rPr dirty="0" sz="3900" spc="-155"/>
              <a:t>PARA</a:t>
            </a:r>
            <a:r>
              <a:rPr dirty="0" sz="3900" spc="80"/>
              <a:t> </a:t>
            </a:r>
            <a:r>
              <a:rPr dirty="0" sz="3900" spc="55"/>
              <a:t>QUÉ</a:t>
            </a:r>
            <a:r>
              <a:rPr dirty="0" sz="3900" spc="75"/>
              <a:t> </a:t>
            </a:r>
            <a:r>
              <a:rPr dirty="0" sz="3900" spc="-110"/>
              <a:t>SIRVE</a:t>
            </a:r>
            <a:r>
              <a:rPr dirty="0" sz="3900" spc="80"/>
              <a:t> </a:t>
            </a:r>
            <a:r>
              <a:rPr dirty="0" sz="3900" spc="-295"/>
              <a:t>LA</a:t>
            </a:r>
            <a:r>
              <a:rPr dirty="0" sz="3900" spc="80"/>
              <a:t> </a:t>
            </a:r>
            <a:r>
              <a:rPr dirty="0" sz="3900" spc="245"/>
              <a:t>FUNCIÓN</a:t>
            </a:r>
            <a:r>
              <a:rPr dirty="0" sz="3900" spc="75"/>
              <a:t> </a:t>
            </a:r>
            <a:r>
              <a:rPr dirty="0" sz="3900" spc="-10"/>
              <a:t>SUBSTRING</a:t>
            </a:r>
            <a:r>
              <a:rPr dirty="0" sz="3900" spc="80"/>
              <a:t> </a:t>
            </a:r>
            <a:r>
              <a:rPr dirty="0" sz="3900" spc="-35"/>
              <a:t>Y </a:t>
            </a:r>
            <a:r>
              <a:rPr dirty="0" sz="3900" spc="-1070"/>
              <a:t> </a:t>
            </a:r>
            <a:r>
              <a:rPr dirty="0" sz="3900" spc="390"/>
              <a:t>COMO</a:t>
            </a:r>
            <a:r>
              <a:rPr dirty="0" sz="3900" spc="80"/>
              <a:t> </a:t>
            </a:r>
            <a:r>
              <a:rPr dirty="0" sz="3900" spc="200"/>
              <a:t>FUNCIONA</a:t>
            </a:r>
            <a:r>
              <a:rPr dirty="0" sz="3900" spc="85"/>
              <a:t> EN </a:t>
            </a:r>
            <a:r>
              <a:rPr dirty="0" sz="3900" spc="20"/>
              <a:t>MYSQL</a:t>
            </a:r>
            <a:endParaRPr sz="3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1"/>
            <a:ext cx="15339060" cy="8451215"/>
          </a:xfrm>
          <a:custGeom>
            <a:avLst/>
            <a:gdLst/>
            <a:ahLst/>
            <a:cxnLst/>
            <a:rect l="l" t="t" r="r" b="b"/>
            <a:pathLst>
              <a:path w="15339060" h="8451215">
                <a:moveTo>
                  <a:pt x="0" y="0"/>
                </a:moveTo>
                <a:lnTo>
                  <a:pt x="15338753" y="0"/>
                </a:lnTo>
                <a:lnTo>
                  <a:pt x="15338753" y="8450957"/>
                </a:lnTo>
                <a:lnTo>
                  <a:pt x="0" y="8450957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42581" y="2545611"/>
            <a:ext cx="13435330" cy="2835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  <a:tabLst>
                <a:tab pos="2306955" algn="l"/>
              </a:tabLst>
            </a:pP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Sirve</a:t>
            </a:r>
            <a:r>
              <a:rPr dirty="0" sz="28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8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comparar</a:t>
            </a:r>
            <a:r>
              <a:rPr dirty="0" sz="2800" spc="3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Trebuchet MS"/>
                <a:cs typeface="Trebuchet MS"/>
              </a:rPr>
              <a:t>cadenas</a:t>
            </a:r>
            <a:r>
              <a:rPr dirty="0" sz="28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texto</a:t>
            </a:r>
            <a:r>
              <a:rPr dirty="0" sz="2800" spc="3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devuelve</a:t>
            </a:r>
            <a:r>
              <a:rPr dirty="0" sz="28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800" spc="3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valor</a:t>
            </a:r>
            <a:r>
              <a:rPr dirty="0" sz="28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numerico</a:t>
            </a:r>
            <a:r>
              <a:rPr dirty="0" sz="28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8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2800" spc="3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Trebuchet MS"/>
                <a:cs typeface="Trebuchet MS"/>
              </a:rPr>
              <a:t>si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verdad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	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valor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numerico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Trebuchet MS"/>
                <a:cs typeface="Trebuchet MS"/>
              </a:rPr>
              <a:t>verdad.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¿Crear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muestre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uso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30">
                <a:solidFill>
                  <a:srgbClr val="FFFFFF"/>
                </a:solidFill>
                <a:latin typeface="Trebuchet MS"/>
                <a:cs typeface="Trebuchet MS"/>
              </a:rPr>
              <a:t>STRCMP?</a:t>
            </a:r>
            <a:endParaRPr sz="2800">
              <a:latin typeface="Trebuchet MS"/>
              <a:cs typeface="Trebuchet MS"/>
            </a:endParaRPr>
          </a:p>
          <a:p>
            <a:pPr marL="12700" marR="8255">
              <a:lnSpc>
                <a:spcPct val="131700"/>
              </a:lnSpc>
              <a:buSzPct val="89285"/>
              <a:buFont typeface="Lucida Sans Unicode"/>
              <a:buChar char="○"/>
              <a:tabLst>
                <a:tab pos="577215" algn="l"/>
                <a:tab pos="577850" algn="l"/>
                <a:tab pos="1148715" algn="l"/>
                <a:tab pos="2585085" algn="l"/>
                <a:tab pos="3684270" algn="l"/>
                <a:tab pos="5604510" algn="l"/>
                <a:tab pos="5986145" algn="l"/>
                <a:tab pos="7766684" algn="l"/>
                <a:tab pos="8145145" algn="l"/>
                <a:tab pos="9629140" algn="l"/>
                <a:tab pos="11756390" algn="l"/>
                <a:tab pos="12170410" algn="l"/>
                <a:tab pos="12953365" algn="l"/>
              </a:tabLst>
            </a:pP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ó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36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á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ellas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son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iguales.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04965" y="1166304"/>
            <a:ext cx="12706350" cy="11912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135"/>
              <a:t>7.</a:t>
            </a:r>
            <a:r>
              <a:rPr dirty="0" sz="3900" spc="80"/>
              <a:t> </a:t>
            </a:r>
            <a:r>
              <a:rPr dirty="0" sz="3900" spc="-155"/>
              <a:t>PARA</a:t>
            </a:r>
            <a:r>
              <a:rPr dirty="0" sz="3900" spc="80"/>
              <a:t> </a:t>
            </a:r>
            <a:r>
              <a:rPr dirty="0" sz="3900" spc="55"/>
              <a:t>QUÉ</a:t>
            </a:r>
            <a:r>
              <a:rPr dirty="0" sz="3900" spc="80"/>
              <a:t> </a:t>
            </a:r>
            <a:r>
              <a:rPr dirty="0" sz="3900" spc="-110"/>
              <a:t>SIRVE</a:t>
            </a:r>
            <a:r>
              <a:rPr dirty="0" sz="3900" spc="85"/>
              <a:t> </a:t>
            </a:r>
            <a:r>
              <a:rPr dirty="0" sz="3900" spc="-295"/>
              <a:t>LA</a:t>
            </a:r>
            <a:r>
              <a:rPr dirty="0" sz="3900" spc="80"/>
              <a:t> </a:t>
            </a:r>
            <a:r>
              <a:rPr dirty="0" sz="3900" spc="245"/>
              <a:t>FUNCION</a:t>
            </a:r>
            <a:r>
              <a:rPr dirty="0" sz="3900" spc="80"/>
              <a:t> </a:t>
            </a:r>
            <a:r>
              <a:rPr dirty="0" sz="3900" spc="-20"/>
              <a:t>STRCMP</a:t>
            </a:r>
            <a:r>
              <a:rPr dirty="0" sz="3900" spc="85"/>
              <a:t> </a:t>
            </a:r>
            <a:r>
              <a:rPr dirty="0" sz="3900" spc="-35"/>
              <a:t>Y</a:t>
            </a:r>
            <a:r>
              <a:rPr dirty="0" sz="3900" spc="80"/>
              <a:t> </a:t>
            </a:r>
            <a:r>
              <a:rPr dirty="0" sz="3900" spc="390"/>
              <a:t>COMO </a:t>
            </a:r>
            <a:r>
              <a:rPr dirty="0" sz="3900" spc="-1070"/>
              <a:t> </a:t>
            </a:r>
            <a:r>
              <a:rPr dirty="0" sz="3900" spc="200"/>
              <a:t>FUNCIONA</a:t>
            </a:r>
            <a:r>
              <a:rPr dirty="0" sz="3900" spc="80"/>
              <a:t> </a:t>
            </a:r>
            <a:r>
              <a:rPr dirty="0" sz="3900" spc="85"/>
              <a:t>EN </a:t>
            </a:r>
            <a:r>
              <a:rPr dirty="0" sz="3900" spc="20"/>
              <a:t>MYSQL</a:t>
            </a:r>
            <a:endParaRPr sz="3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74623" y="918022"/>
            <a:ext cx="15339060" cy="8451215"/>
            <a:chOff x="1474623" y="918022"/>
            <a:chExt cx="15339060" cy="8451215"/>
          </a:xfrm>
        </p:grpSpPr>
        <p:sp>
          <p:nvSpPr>
            <p:cNvPr id="4" name="object 4"/>
            <p:cNvSpPr/>
            <p:nvPr/>
          </p:nvSpPr>
          <p:spPr>
            <a:xfrm>
              <a:off x="1474623" y="918022"/>
              <a:ext cx="15339060" cy="8451215"/>
            </a:xfrm>
            <a:custGeom>
              <a:avLst/>
              <a:gdLst/>
              <a:ahLst/>
              <a:cxnLst/>
              <a:rect l="l" t="t" r="r" b="b"/>
              <a:pathLst>
                <a:path w="15339060" h="8451215">
                  <a:moveTo>
                    <a:pt x="15338753" y="8450957"/>
                  </a:moveTo>
                  <a:lnTo>
                    <a:pt x="0" y="8450957"/>
                  </a:lnTo>
                  <a:lnTo>
                    <a:pt x="0" y="0"/>
                  </a:lnTo>
                  <a:lnTo>
                    <a:pt x="15338753" y="0"/>
                  </a:lnTo>
                  <a:lnTo>
                    <a:pt x="15338753" y="8450957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9515" y="3013575"/>
              <a:ext cx="11744323" cy="62483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04965" y="1166305"/>
            <a:ext cx="12706350" cy="11912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135"/>
              <a:t>7.</a:t>
            </a:r>
            <a:r>
              <a:rPr dirty="0" sz="3900" spc="80"/>
              <a:t> </a:t>
            </a:r>
            <a:r>
              <a:rPr dirty="0" sz="3900" spc="-155"/>
              <a:t>PARA</a:t>
            </a:r>
            <a:r>
              <a:rPr dirty="0" sz="3900" spc="80"/>
              <a:t> </a:t>
            </a:r>
            <a:r>
              <a:rPr dirty="0" sz="3900" spc="55"/>
              <a:t>QUÉ</a:t>
            </a:r>
            <a:r>
              <a:rPr dirty="0" sz="3900" spc="80"/>
              <a:t> </a:t>
            </a:r>
            <a:r>
              <a:rPr dirty="0" sz="3900" spc="-110"/>
              <a:t>SIRVE</a:t>
            </a:r>
            <a:r>
              <a:rPr dirty="0" sz="3900" spc="85"/>
              <a:t> </a:t>
            </a:r>
            <a:r>
              <a:rPr dirty="0" sz="3900" spc="-295"/>
              <a:t>LA</a:t>
            </a:r>
            <a:r>
              <a:rPr dirty="0" sz="3900" spc="80"/>
              <a:t> </a:t>
            </a:r>
            <a:r>
              <a:rPr dirty="0" sz="3900" spc="245"/>
              <a:t>FUNCION</a:t>
            </a:r>
            <a:r>
              <a:rPr dirty="0" sz="3900" spc="80"/>
              <a:t> </a:t>
            </a:r>
            <a:r>
              <a:rPr dirty="0" sz="3900" spc="-20"/>
              <a:t>STRCMP</a:t>
            </a:r>
            <a:r>
              <a:rPr dirty="0" sz="3900" spc="85"/>
              <a:t> </a:t>
            </a:r>
            <a:r>
              <a:rPr dirty="0" sz="3900" spc="-35"/>
              <a:t>Y</a:t>
            </a:r>
            <a:r>
              <a:rPr dirty="0" sz="3900" spc="80"/>
              <a:t> </a:t>
            </a:r>
            <a:r>
              <a:rPr dirty="0" sz="3900" spc="390"/>
              <a:t>COMO </a:t>
            </a:r>
            <a:r>
              <a:rPr dirty="0" sz="3900" spc="-1070"/>
              <a:t> </a:t>
            </a:r>
            <a:r>
              <a:rPr dirty="0" sz="3900" spc="200"/>
              <a:t>FUNCIONA</a:t>
            </a:r>
            <a:r>
              <a:rPr dirty="0" sz="3900" spc="80"/>
              <a:t> </a:t>
            </a:r>
            <a:r>
              <a:rPr dirty="0" sz="3900" spc="85"/>
              <a:t>EN </a:t>
            </a:r>
            <a:r>
              <a:rPr dirty="0" sz="3900" spc="20"/>
              <a:t>MYSQL</a:t>
            </a:r>
            <a:endParaRPr sz="3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2"/>
            <a:ext cx="15339060" cy="8451215"/>
          </a:xfrm>
          <a:custGeom>
            <a:avLst/>
            <a:gdLst/>
            <a:ahLst/>
            <a:cxnLst/>
            <a:rect l="l" t="t" r="r" b="b"/>
            <a:pathLst>
              <a:path w="15339060" h="8451215">
                <a:moveTo>
                  <a:pt x="0" y="0"/>
                </a:moveTo>
                <a:lnTo>
                  <a:pt x="15338753" y="0"/>
                </a:lnTo>
                <a:lnTo>
                  <a:pt x="15338753" y="8450957"/>
                </a:lnTo>
                <a:lnTo>
                  <a:pt x="0" y="8450957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42581" y="2479665"/>
            <a:ext cx="13432155" cy="227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CHAR_LENGTH= 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CUENTA </a:t>
            </a:r>
            <a:r>
              <a:rPr dirty="0" sz="2800" spc="20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2800" spc="390">
                <a:solidFill>
                  <a:srgbClr val="FFFFFF"/>
                </a:solidFill>
                <a:latin typeface="Trebuchet MS"/>
                <a:cs typeface="Trebuchet MS"/>
              </a:rPr>
              <a:t>NUMERO </a:t>
            </a: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29">
                <a:solidFill>
                  <a:srgbClr val="FFFFFF"/>
                </a:solidFill>
                <a:latin typeface="Trebuchet MS"/>
                <a:cs typeface="Trebuchet MS"/>
              </a:rPr>
              <a:t>CARACTERES </a:t>
            </a:r>
            <a:r>
              <a:rPr dirty="0" sz="2800" spc="355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800" spc="190">
                <a:solidFill>
                  <a:srgbClr val="FFFFFF"/>
                </a:solidFill>
                <a:latin typeface="Trebuchet MS"/>
                <a:cs typeface="Trebuchet MS"/>
              </a:rPr>
              <a:t>HAY </a:t>
            </a:r>
            <a:r>
              <a:rPr dirty="0" sz="2800" spc="275">
                <a:solidFill>
                  <a:srgbClr val="FFFFFF"/>
                </a:solidFill>
                <a:latin typeface="Trebuchet MS"/>
                <a:cs typeface="Trebuchet MS"/>
              </a:rPr>
              <a:t>DENTRO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95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Trebuchet MS"/>
                <a:cs typeface="Trebuchet MS"/>
              </a:rPr>
              <a:t>CADENA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LOCATE=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BUSCA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95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PALABRA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Trebuchet MS"/>
                <a:cs typeface="Trebuchet MS"/>
              </a:rPr>
              <a:t>DESEADA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Trebuchet MS"/>
                <a:cs typeface="Trebuchet MS"/>
              </a:rPr>
              <a:t>CADENA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¿Crear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muestre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el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uso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Trebuchet MS"/>
                <a:cs typeface="Trebuchet MS"/>
              </a:rPr>
              <a:t>ambas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funciones?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04965" y="1166306"/>
            <a:ext cx="12588875" cy="11912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215"/>
              <a:t>8.</a:t>
            </a:r>
            <a:r>
              <a:rPr dirty="0" sz="3900" spc="80"/>
              <a:t> </a:t>
            </a:r>
            <a:r>
              <a:rPr dirty="0" sz="3900" spc="-155"/>
              <a:t>PARA</a:t>
            </a:r>
            <a:r>
              <a:rPr dirty="0" sz="3900" spc="80"/>
              <a:t> </a:t>
            </a:r>
            <a:r>
              <a:rPr dirty="0" sz="3900" spc="55"/>
              <a:t>QUÉ</a:t>
            </a:r>
            <a:r>
              <a:rPr dirty="0" sz="3900" spc="80"/>
              <a:t> </a:t>
            </a:r>
            <a:r>
              <a:rPr dirty="0" sz="3900" spc="-110"/>
              <a:t>SIRVE</a:t>
            </a:r>
            <a:r>
              <a:rPr dirty="0" sz="3900" spc="80"/>
              <a:t> </a:t>
            </a:r>
            <a:r>
              <a:rPr dirty="0" sz="3900" spc="-295"/>
              <a:t>LA</a:t>
            </a:r>
            <a:r>
              <a:rPr dirty="0" sz="3900" spc="80"/>
              <a:t> </a:t>
            </a:r>
            <a:r>
              <a:rPr dirty="0" sz="3900" spc="245"/>
              <a:t>FUNCIÓN</a:t>
            </a:r>
            <a:r>
              <a:rPr dirty="0" sz="3900" spc="80"/>
              <a:t> </a:t>
            </a:r>
            <a:r>
              <a:rPr dirty="0" sz="3900" spc="60"/>
              <a:t>CHAR_LENGTH</a:t>
            </a:r>
            <a:r>
              <a:rPr dirty="0" sz="3900" spc="80"/>
              <a:t> </a:t>
            </a:r>
            <a:r>
              <a:rPr dirty="0" sz="3900" spc="-35"/>
              <a:t>Y </a:t>
            </a:r>
            <a:r>
              <a:rPr dirty="0" sz="3900" spc="-1070"/>
              <a:t> </a:t>
            </a:r>
            <a:r>
              <a:rPr dirty="0" sz="3900" spc="-100"/>
              <a:t>LOCATE</a:t>
            </a:r>
            <a:r>
              <a:rPr dirty="0" sz="3900" spc="80"/>
              <a:t> </a:t>
            </a:r>
            <a:r>
              <a:rPr dirty="0" sz="3900" spc="-35"/>
              <a:t>Y</a:t>
            </a:r>
            <a:r>
              <a:rPr dirty="0" sz="3900" spc="85"/>
              <a:t> </a:t>
            </a:r>
            <a:r>
              <a:rPr dirty="0" sz="3900" spc="390"/>
              <a:t>COMO</a:t>
            </a:r>
            <a:r>
              <a:rPr dirty="0" sz="3900" spc="85"/>
              <a:t> </a:t>
            </a:r>
            <a:r>
              <a:rPr dirty="0" sz="3900" spc="200"/>
              <a:t>FUNCIONA</a:t>
            </a:r>
            <a:r>
              <a:rPr dirty="0" sz="3900" spc="85"/>
              <a:t> EN</a:t>
            </a:r>
            <a:r>
              <a:rPr dirty="0" sz="3900" spc="80"/>
              <a:t> </a:t>
            </a:r>
            <a:r>
              <a:rPr dirty="0" sz="3900" spc="20"/>
              <a:t>MYSQL</a:t>
            </a:r>
            <a:endParaRPr sz="3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74623" y="918020"/>
            <a:ext cx="15339060" cy="8451215"/>
            <a:chOff x="1474623" y="918020"/>
            <a:chExt cx="15339060" cy="8451215"/>
          </a:xfrm>
        </p:grpSpPr>
        <p:sp>
          <p:nvSpPr>
            <p:cNvPr id="4" name="object 4"/>
            <p:cNvSpPr/>
            <p:nvPr/>
          </p:nvSpPr>
          <p:spPr>
            <a:xfrm>
              <a:off x="1474623" y="918020"/>
              <a:ext cx="15339060" cy="8451215"/>
            </a:xfrm>
            <a:custGeom>
              <a:avLst/>
              <a:gdLst/>
              <a:ahLst/>
              <a:cxnLst/>
              <a:rect l="l" t="t" r="r" b="b"/>
              <a:pathLst>
                <a:path w="15339060" h="8451215">
                  <a:moveTo>
                    <a:pt x="15338753" y="8450957"/>
                  </a:moveTo>
                  <a:lnTo>
                    <a:pt x="0" y="8450957"/>
                  </a:lnTo>
                  <a:lnTo>
                    <a:pt x="0" y="0"/>
                  </a:lnTo>
                  <a:lnTo>
                    <a:pt x="15338753" y="0"/>
                  </a:lnTo>
                  <a:lnTo>
                    <a:pt x="15338753" y="8450957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4976" y="3272941"/>
              <a:ext cx="10039349" cy="5981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04965" y="1166304"/>
            <a:ext cx="12588875" cy="11912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215"/>
              <a:t>8.</a:t>
            </a:r>
            <a:r>
              <a:rPr dirty="0" sz="3900" spc="80"/>
              <a:t> </a:t>
            </a:r>
            <a:r>
              <a:rPr dirty="0" sz="3900" spc="-155"/>
              <a:t>PARA</a:t>
            </a:r>
            <a:r>
              <a:rPr dirty="0" sz="3900" spc="80"/>
              <a:t> </a:t>
            </a:r>
            <a:r>
              <a:rPr dirty="0" sz="3900" spc="55"/>
              <a:t>QUÉ</a:t>
            </a:r>
            <a:r>
              <a:rPr dirty="0" sz="3900" spc="80"/>
              <a:t> </a:t>
            </a:r>
            <a:r>
              <a:rPr dirty="0" sz="3900" spc="-110"/>
              <a:t>SIRVE</a:t>
            </a:r>
            <a:r>
              <a:rPr dirty="0" sz="3900" spc="80"/>
              <a:t> </a:t>
            </a:r>
            <a:r>
              <a:rPr dirty="0" sz="3900" spc="-295"/>
              <a:t>LA</a:t>
            </a:r>
            <a:r>
              <a:rPr dirty="0" sz="3900" spc="80"/>
              <a:t> </a:t>
            </a:r>
            <a:r>
              <a:rPr dirty="0" sz="3900" spc="245"/>
              <a:t>FUNCIÓN</a:t>
            </a:r>
            <a:r>
              <a:rPr dirty="0" sz="3900" spc="80"/>
              <a:t> </a:t>
            </a:r>
            <a:r>
              <a:rPr dirty="0" sz="3900" spc="60"/>
              <a:t>CHAR_LENGTH</a:t>
            </a:r>
            <a:r>
              <a:rPr dirty="0" sz="3900" spc="80"/>
              <a:t> </a:t>
            </a:r>
            <a:r>
              <a:rPr dirty="0" sz="3900" spc="-35"/>
              <a:t>Y </a:t>
            </a:r>
            <a:r>
              <a:rPr dirty="0" sz="3900" spc="-1070"/>
              <a:t> </a:t>
            </a:r>
            <a:r>
              <a:rPr dirty="0" sz="3900" spc="-100"/>
              <a:t>LOCATE</a:t>
            </a:r>
            <a:r>
              <a:rPr dirty="0" sz="3900" spc="80"/>
              <a:t> </a:t>
            </a:r>
            <a:r>
              <a:rPr dirty="0" sz="3900" spc="-35"/>
              <a:t>Y</a:t>
            </a:r>
            <a:r>
              <a:rPr dirty="0" sz="3900" spc="85"/>
              <a:t> </a:t>
            </a:r>
            <a:r>
              <a:rPr dirty="0" sz="3900" spc="390"/>
              <a:t>COMO</a:t>
            </a:r>
            <a:r>
              <a:rPr dirty="0" sz="3900" spc="85"/>
              <a:t> </a:t>
            </a:r>
            <a:r>
              <a:rPr dirty="0" sz="3900" spc="200"/>
              <a:t>FUNCIONA</a:t>
            </a:r>
            <a:r>
              <a:rPr dirty="0" sz="3900" spc="85"/>
              <a:t> EN</a:t>
            </a:r>
            <a:r>
              <a:rPr dirty="0" sz="3900" spc="80"/>
              <a:t> </a:t>
            </a:r>
            <a:r>
              <a:rPr dirty="0" sz="3900" spc="20"/>
              <a:t>MYSQL</a:t>
            </a:r>
            <a:endParaRPr sz="3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5"/>
            <a:ext cx="15339060" cy="8451215"/>
          </a:xfrm>
          <a:custGeom>
            <a:avLst/>
            <a:gdLst/>
            <a:ahLst/>
            <a:cxnLst/>
            <a:rect l="l" t="t" r="r" b="b"/>
            <a:pathLst>
              <a:path w="15339060" h="8451215">
                <a:moveTo>
                  <a:pt x="0" y="0"/>
                </a:moveTo>
                <a:lnTo>
                  <a:pt x="15338753" y="0"/>
                </a:lnTo>
                <a:lnTo>
                  <a:pt x="15338753" y="8450957"/>
                </a:lnTo>
                <a:lnTo>
                  <a:pt x="0" y="8450957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21315" y="4025428"/>
            <a:ext cx="13472794" cy="39706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32100"/>
              </a:lnSpc>
              <a:spcBef>
                <a:spcPts val="95"/>
              </a:spcBef>
            </a:pP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funciones </a:t>
            </a:r>
            <a:r>
              <a:rPr dirty="0" sz="2800" spc="29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agregación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son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funciones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predefinidas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sirven </a:t>
            </a:r>
            <a:r>
              <a:rPr dirty="0" sz="2800" spc="30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realizar cálculos </a:t>
            </a:r>
            <a:r>
              <a:rPr dirty="0" sz="2800" spc="190">
                <a:solidFill>
                  <a:srgbClr val="FFFFFF"/>
                </a:solidFill>
                <a:latin typeface="Trebuchet MS"/>
                <a:cs typeface="Trebuchet MS"/>
              </a:rPr>
              <a:t>sobre </a:t>
            </a:r>
            <a:r>
              <a:rPr dirty="0" sz="2800" spc="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conjunto </a:t>
            </a:r>
            <a:r>
              <a:rPr dirty="0" sz="2800" spc="29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valores,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mientras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funciones 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creadas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por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usuario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son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funciones </a:t>
            </a:r>
            <a:r>
              <a:rPr dirty="0" sz="2800" spc="204">
                <a:solidFill>
                  <a:srgbClr val="FFFFFF"/>
                </a:solidFill>
                <a:latin typeface="Trebuchet MS"/>
                <a:cs typeface="Trebuchet MS"/>
              </a:rPr>
              <a:t>personalizadas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800" spc="204">
                <a:solidFill>
                  <a:srgbClr val="FFFFFF"/>
                </a:solidFill>
                <a:latin typeface="Trebuchet MS"/>
                <a:cs typeface="Trebuchet MS"/>
              </a:rPr>
              <a:t>pueden crear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realizar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Trebuchet MS"/>
                <a:cs typeface="Trebuchet MS"/>
              </a:rPr>
              <a:t>operaciones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específicas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9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datos.</a:t>
            </a:r>
            <a:endParaRPr sz="2800">
              <a:latin typeface="Trebuchet MS"/>
              <a:cs typeface="Trebuchet MS"/>
            </a:endParaRPr>
          </a:p>
          <a:p>
            <a:pPr algn="just" marL="12700" marR="8890">
              <a:lnSpc>
                <a:spcPts val="4440"/>
              </a:lnSpc>
              <a:spcBef>
                <a:spcPts val="125"/>
              </a:spcBef>
            </a:pP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funciones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9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agregación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son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funciones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800" spc="254">
                <a:solidFill>
                  <a:srgbClr val="FFFFFF"/>
                </a:solidFill>
                <a:latin typeface="Trebuchet MS"/>
                <a:cs typeface="Trebuchet MS"/>
              </a:rPr>
              <a:t>ya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existen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MySQL,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mientras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funciones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creadas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por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usuario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son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funciones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4">
                <a:solidFill>
                  <a:srgbClr val="FFFFFF"/>
                </a:solidFill>
                <a:latin typeface="Trebuchet MS"/>
                <a:cs typeface="Trebuchet MS"/>
              </a:rPr>
              <a:t>pueden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definir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según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Trebuchet MS"/>
                <a:cs typeface="Trebuchet MS"/>
              </a:rPr>
              <a:t>necesidades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específicas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usuario.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21315" y="1782673"/>
            <a:ext cx="13221335" cy="17627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325"/>
              <a:t>9. </a:t>
            </a:r>
            <a:r>
              <a:rPr dirty="0" sz="3900" spc="15"/>
              <a:t>¿CUAL </a:t>
            </a:r>
            <a:r>
              <a:rPr dirty="0" sz="3900" spc="-310"/>
              <a:t>ES</a:t>
            </a:r>
            <a:r>
              <a:rPr dirty="0" sz="3900" spc="-305"/>
              <a:t> </a:t>
            </a:r>
            <a:r>
              <a:rPr dirty="0" sz="3900" spc="-295"/>
              <a:t>LA</a:t>
            </a:r>
            <a:r>
              <a:rPr dirty="0" sz="3900" spc="-290"/>
              <a:t> </a:t>
            </a:r>
            <a:r>
              <a:rPr dirty="0" sz="3900"/>
              <a:t>DIFERENCIA </a:t>
            </a:r>
            <a:r>
              <a:rPr dirty="0" sz="3900" spc="-140"/>
              <a:t>ENTRE </a:t>
            </a:r>
            <a:r>
              <a:rPr dirty="0" sz="3900" spc="-295"/>
              <a:t>LAS</a:t>
            </a:r>
            <a:r>
              <a:rPr dirty="0" sz="3900" spc="-290"/>
              <a:t> </a:t>
            </a:r>
            <a:r>
              <a:rPr dirty="0" sz="3900" spc="120"/>
              <a:t>FUNCIONES </a:t>
            </a:r>
            <a:r>
              <a:rPr dirty="0" sz="3900" spc="-1070"/>
              <a:t> </a:t>
            </a:r>
            <a:r>
              <a:rPr dirty="0" sz="3900" spc="-130"/>
              <a:t>DE</a:t>
            </a:r>
            <a:r>
              <a:rPr dirty="0" sz="3900" spc="85"/>
              <a:t> </a:t>
            </a:r>
            <a:r>
              <a:rPr dirty="0" sz="3900" spc="50"/>
              <a:t>AGRESIÓN</a:t>
            </a:r>
            <a:r>
              <a:rPr dirty="0" sz="3900" spc="85"/>
              <a:t> </a:t>
            </a:r>
            <a:r>
              <a:rPr dirty="0" sz="3900" spc="-35"/>
              <a:t>Y</a:t>
            </a:r>
            <a:r>
              <a:rPr dirty="0" sz="3900" spc="85"/>
              <a:t> </a:t>
            </a:r>
            <a:r>
              <a:rPr dirty="0" sz="3900" spc="120"/>
              <a:t>FUNCIONES</a:t>
            </a:r>
            <a:r>
              <a:rPr dirty="0" sz="3900" spc="85"/>
              <a:t> </a:t>
            </a:r>
            <a:r>
              <a:rPr dirty="0" sz="3900" spc="-30"/>
              <a:t>CREADOS</a:t>
            </a:r>
            <a:r>
              <a:rPr dirty="0" sz="3900" spc="90"/>
              <a:t> </a:t>
            </a:r>
            <a:r>
              <a:rPr dirty="0" sz="3900" spc="-20"/>
              <a:t>POR</a:t>
            </a:r>
            <a:r>
              <a:rPr dirty="0" sz="3900" spc="85"/>
              <a:t> </a:t>
            </a:r>
            <a:r>
              <a:rPr dirty="0" sz="3900" spc="-405"/>
              <a:t>EL</a:t>
            </a:r>
            <a:r>
              <a:rPr dirty="0" sz="3900" spc="85"/>
              <a:t> </a:t>
            </a:r>
            <a:r>
              <a:rPr dirty="0" sz="3900" spc="-15"/>
              <a:t>DBA? </a:t>
            </a:r>
            <a:r>
              <a:rPr dirty="0" sz="3900" spc="-1070"/>
              <a:t> </a:t>
            </a:r>
            <a:r>
              <a:rPr dirty="0" sz="3900" spc="-310"/>
              <a:t>ES</a:t>
            </a:r>
            <a:r>
              <a:rPr dirty="0" sz="3900" spc="85"/>
              <a:t> </a:t>
            </a:r>
            <a:r>
              <a:rPr dirty="0" sz="3900" spc="5"/>
              <a:t>DECIR</a:t>
            </a:r>
            <a:r>
              <a:rPr dirty="0" sz="3900" spc="85"/>
              <a:t> </a:t>
            </a:r>
            <a:r>
              <a:rPr dirty="0" sz="3900" spc="120"/>
              <a:t>FUNCIONES</a:t>
            </a:r>
            <a:r>
              <a:rPr dirty="0" sz="3900" spc="85"/>
              <a:t> </a:t>
            </a:r>
            <a:r>
              <a:rPr dirty="0" sz="3900" spc="-95"/>
              <a:t>CREADAS</a:t>
            </a:r>
            <a:r>
              <a:rPr dirty="0" sz="3900" spc="85"/>
              <a:t> </a:t>
            </a:r>
            <a:r>
              <a:rPr dirty="0" sz="3900" spc="-20"/>
              <a:t>POR</a:t>
            </a:r>
            <a:r>
              <a:rPr dirty="0" sz="3900" spc="85"/>
              <a:t> </a:t>
            </a:r>
            <a:r>
              <a:rPr dirty="0" sz="3900" spc="-405"/>
              <a:t>EL</a:t>
            </a:r>
            <a:r>
              <a:rPr dirty="0" sz="3900" spc="90"/>
              <a:t> </a:t>
            </a:r>
            <a:r>
              <a:rPr dirty="0" sz="3900" spc="55"/>
              <a:t>USUARIO.</a:t>
            </a:r>
            <a:endParaRPr sz="3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1"/>
            <a:ext cx="15339060" cy="8451215"/>
          </a:xfrm>
          <a:custGeom>
            <a:avLst/>
            <a:gdLst/>
            <a:ahLst/>
            <a:cxnLst/>
            <a:rect l="l" t="t" r="r" b="b"/>
            <a:pathLst>
              <a:path w="15339060" h="8451215">
                <a:moveTo>
                  <a:pt x="0" y="0"/>
                </a:moveTo>
                <a:lnTo>
                  <a:pt x="15338753" y="0"/>
                </a:lnTo>
                <a:lnTo>
                  <a:pt x="15338753" y="8450957"/>
                </a:lnTo>
                <a:lnTo>
                  <a:pt x="0" y="8450957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4965" y="1213468"/>
            <a:ext cx="13319125" cy="17627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25"/>
              <a:t>10.¿BUSQUE </a:t>
            </a:r>
            <a:r>
              <a:rPr dirty="0" sz="3900" spc="-35"/>
              <a:t>Y </a:t>
            </a:r>
            <a:r>
              <a:rPr dirty="0" sz="3900" spc="5"/>
              <a:t>DEFINA </a:t>
            </a:r>
            <a:r>
              <a:rPr dirty="0" sz="3900" spc="-120"/>
              <a:t>A </a:t>
            </a:r>
            <a:r>
              <a:rPr dirty="0" sz="3900" spc="55"/>
              <a:t>QUÉ </a:t>
            </a:r>
            <a:r>
              <a:rPr dirty="0" sz="3900" spc="-310"/>
              <a:t>SE</a:t>
            </a:r>
            <a:r>
              <a:rPr dirty="0" sz="3900" spc="-305"/>
              <a:t> </a:t>
            </a:r>
            <a:r>
              <a:rPr dirty="0" sz="3900" spc="-190"/>
              <a:t>REFERIRÁ</a:t>
            </a:r>
            <a:r>
              <a:rPr dirty="0" sz="3900" spc="-185"/>
              <a:t> </a:t>
            </a:r>
            <a:r>
              <a:rPr dirty="0" sz="3900" spc="210"/>
              <a:t>CUANDO </a:t>
            </a:r>
            <a:r>
              <a:rPr dirty="0" sz="3900" spc="215"/>
              <a:t> </a:t>
            </a:r>
            <a:r>
              <a:rPr dirty="0" sz="3900" spc="-310"/>
              <a:t>SE</a:t>
            </a:r>
            <a:r>
              <a:rPr dirty="0" sz="3900" spc="85"/>
              <a:t> </a:t>
            </a:r>
            <a:r>
              <a:rPr dirty="0" sz="3900" spc="-130"/>
              <a:t>HABLA</a:t>
            </a:r>
            <a:r>
              <a:rPr dirty="0" sz="3900" spc="85"/>
              <a:t> </a:t>
            </a:r>
            <a:r>
              <a:rPr dirty="0" sz="3900" spc="-130"/>
              <a:t>DE</a:t>
            </a:r>
            <a:r>
              <a:rPr dirty="0" sz="3900" spc="90"/>
              <a:t> </a:t>
            </a:r>
            <a:r>
              <a:rPr dirty="0" sz="3900" spc="-90"/>
              <a:t>PARÁMETROS</a:t>
            </a:r>
            <a:r>
              <a:rPr dirty="0" sz="3900" spc="85"/>
              <a:t> </a:t>
            </a:r>
            <a:r>
              <a:rPr dirty="0" sz="3900" spc="-130"/>
              <a:t>DE</a:t>
            </a:r>
            <a:r>
              <a:rPr dirty="0" sz="3900" spc="90"/>
              <a:t> </a:t>
            </a:r>
            <a:r>
              <a:rPr dirty="0" sz="3900" spc="-75"/>
              <a:t>ENTRADA</a:t>
            </a:r>
            <a:r>
              <a:rPr dirty="0" sz="3900" spc="85"/>
              <a:t> </a:t>
            </a:r>
            <a:r>
              <a:rPr dirty="0" sz="3900" spc="-35"/>
              <a:t>Y</a:t>
            </a:r>
            <a:r>
              <a:rPr dirty="0" sz="3900" spc="90"/>
              <a:t> </a:t>
            </a:r>
            <a:r>
              <a:rPr dirty="0" sz="3900" spc="-125"/>
              <a:t>SALIDA</a:t>
            </a:r>
            <a:r>
              <a:rPr dirty="0" sz="3900" spc="85"/>
              <a:t> EN </a:t>
            </a:r>
            <a:r>
              <a:rPr dirty="0" sz="3900" spc="-1065"/>
              <a:t> </a:t>
            </a:r>
            <a:r>
              <a:rPr dirty="0" sz="3900" spc="45"/>
              <a:t>MYSQL?</a:t>
            </a:r>
            <a:endParaRPr sz="3900"/>
          </a:p>
        </p:txBody>
      </p:sp>
      <p:sp>
        <p:nvSpPr>
          <p:cNvPr id="5" name="object 5"/>
          <p:cNvSpPr txBox="1"/>
          <p:nvPr/>
        </p:nvSpPr>
        <p:spPr>
          <a:xfrm>
            <a:off x="2104899" y="3431653"/>
            <a:ext cx="14072235" cy="3854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30900"/>
              </a:lnSpc>
              <a:spcBef>
                <a:spcPts val="95"/>
              </a:spcBef>
            </a:pPr>
            <a:r>
              <a:rPr dirty="0" sz="3200" spc="335">
                <a:solidFill>
                  <a:srgbClr val="FFFFFF"/>
                </a:solidFill>
                <a:latin typeface="Trebuchet MS"/>
                <a:cs typeface="Trebuchet MS"/>
              </a:rPr>
              <a:t>Cuando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6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70">
                <a:solidFill>
                  <a:srgbClr val="FFFFFF"/>
                </a:solidFill>
                <a:latin typeface="Trebuchet MS"/>
                <a:cs typeface="Trebuchet MS"/>
              </a:rPr>
              <a:t>habla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2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10">
                <a:solidFill>
                  <a:srgbClr val="FFFFFF"/>
                </a:solidFill>
                <a:latin typeface="Trebuchet MS"/>
                <a:cs typeface="Trebuchet MS"/>
              </a:rPr>
              <a:t>parametros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2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40">
                <a:solidFill>
                  <a:srgbClr val="FFFFFF"/>
                </a:solidFill>
                <a:latin typeface="Trebuchet MS"/>
                <a:cs typeface="Trebuchet MS"/>
              </a:rPr>
              <a:t>entrada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29">
                <a:solidFill>
                  <a:srgbClr val="FFFFFF"/>
                </a:solidFill>
                <a:latin typeface="Trebuchet MS"/>
                <a:cs typeface="Trebuchet MS"/>
              </a:rPr>
              <a:t>salida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rebuchet MS"/>
                <a:cs typeface="Trebuchet MS"/>
              </a:rPr>
              <a:t>nos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Trebuchet MS"/>
                <a:cs typeface="Trebuchet MS"/>
              </a:rPr>
              <a:t>referimos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47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FFFFFF"/>
                </a:solidFill>
                <a:latin typeface="Trebuchet MS"/>
                <a:cs typeface="Trebuchet MS"/>
              </a:rPr>
              <a:t>los </a:t>
            </a:r>
            <a:r>
              <a:rPr dirty="0" sz="3200" spc="170">
                <a:solidFill>
                  <a:srgbClr val="FFFFFF"/>
                </a:solidFill>
                <a:latin typeface="Trebuchet MS"/>
                <a:cs typeface="Trebuchet MS"/>
              </a:rPr>
              <a:t>valores </a:t>
            </a:r>
            <a:r>
              <a:rPr dirty="0" sz="3200" spc="204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3200" spc="16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3200" spc="305">
                <a:solidFill>
                  <a:srgbClr val="FFFFFF"/>
                </a:solidFill>
                <a:latin typeface="Trebuchet MS"/>
                <a:cs typeface="Trebuchet MS"/>
              </a:rPr>
              <a:t>pasan </a:t>
            </a:r>
            <a:r>
              <a:rPr dirty="0" sz="3200" spc="47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200" spc="175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3200" spc="110">
                <a:solidFill>
                  <a:srgbClr val="FFFFFF"/>
                </a:solidFill>
                <a:latin typeface="Trebuchet MS"/>
                <a:cs typeface="Trebuchet MS"/>
              </a:rPr>
              <a:t>función </a:t>
            </a:r>
            <a:r>
              <a:rPr dirty="0" sz="3200" spc="200">
                <a:solidFill>
                  <a:srgbClr val="FFFFFF"/>
                </a:solidFill>
                <a:latin typeface="Trebuchet MS"/>
                <a:cs typeface="Trebuchet MS"/>
              </a:rPr>
              <a:t>al </a:t>
            </a:r>
            <a:r>
              <a:rPr dirty="0" sz="3200" spc="155">
                <a:solidFill>
                  <a:srgbClr val="FFFFFF"/>
                </a:solidFill>
                <a:latin typeface="Trebuchet MS"/>
                <a:cs typeface="Trebuchet MS"/>
              </a:rPr>
              <a:t>momento </a:t>
            </a:r>
            <a:r>
              <a:rPr dirty="0" sz="3200" spc="3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3200" spc="155">
                <a:solidFill>
                  <a:srgbClr val="FFFFFF"/>
                </a:solidFill>
                <a:latin typeface="Trebuchet MS"/>
                <a:cs typeface="Trebuchet MS"/>
              </a:rPr>
              <a:t>ejecutarla </a:t>
            </a:r>
            <a:r>
              <a:rPr dirty="0" sz="320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95">
                <a:solidFill>
                  <a:srgbClr val="FFFFFF"/>
                </a:solidFill>
                <a:latin typeface="Trebuchet MS"/>
                <a:cs typeface="Trebuchet MS"/>
              </a:rPr>
              <a:t>(parámetros</a:t>
            </a:r>
            <a:r>
              <a:rPr dirty="0" sz="3200" spc="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3200" spc="220">
                <a:solidFill>
                  <a:srgbClr val="FFFFFF"/>
                </a:solidFill>
                <a:latin typeface="Trebuchet MS"/>
                <a:cs typeface="Trebuchet MS"/>
              </a:rPr>
              <a:t>entrada)</a:t>
            </a:r>
            <a:r>
              <a:rPr dirty="0" sz="3200" spc="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32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70">
                <a:solidFill>
                  <a:srgbClr val="FFFFFF"/>
                </a:solidFill>
                <a:latin typeface="Trebuchet MS"/>
                <a:cs typeface="Trebuchet MS"/>
              </a:rPr>
              <a:t>valores</a:t>
            </a:r>
            <a:r>
              <a:rPr dirty="0" sz="32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04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3200" spc="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200" spc="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32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60">
                <a:solidFill>
                  <a:srgbClr val="FFFFFF"/>
                </a:solidFill>
                <a:latin typeface="Trebuchet MS"/>
                <a:cs typeface="Trebuchet MS"/>
              </a:rPr>
              <a:t>devuelve </a:t>
            </a:r>
            <a:r>
              <a:rPr dirty="0" sz="32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04">
                <a:solidFill>
                  <a:srgbClr val="FFFFFF"/>
                </a:solidFill>
                <a:latin typeface="Trebuchet MS"/>
                <a:cs typeface="Trebuchet MS"/>
              </a:rPr>
              <a:t>después </a:t>
            </a:r>
            <a:r>
              <a:rPr dirty="0" sz="3200" spc="3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60">
                <a:solidFill>
                  <a:srgbClr val="FFFFFF"/>
                </a:solidFill>
                <a:latin typeface="Trebuchet MS"/>
                <a:cs typeface="Trebuchet MS"/>
              </a:rPr>
              <a:t>ejecución </a:t>
            </a:r>
            <a:r>
              <a:rPr dirty="0" sz="3200" spc="195">
                <a:solidFill>
                  <a:srgbClr val="FFFFFF"/>
                </a:solidFill>
                <a:latin typeface="Trebuchet MS"/>
                <a:cs typeface="Trebuchet MS"/>
              </a:rPr>
              <a:t>(parámetros </a:t>
            </a:r>
            <a:r>
              <a:rPr dirty="0" sz="3200" spc="3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3200" spc="135">
                <a:solidFill>
                  <a:srgbClr val="FFFFFF"/>
                </a:solidFill>
                <a:latin typeface="Trebuchet MS"/>
                <a:cs typeface="Trebuchet MS"/>
              </a:rPr>
              <a:t>salida). </a:t>
            </a:r>
            <a:r>
              <a:rPr dirty="0" sz="3200" spc="27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3200" spc="16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3200" spc="170">
                <a:solidFill>
                  <a:srgbClr val="FFFFFF"/>
                </a:solidFill>
                <a:latin typeface="Trebuchet MS"/>
                <a:cs typeface="Trebuchet MS"/>
              </a:rPr>
              <a:t>usa </a:t>
            </a:r>
            <a:r>
              <a:rPr dirty="0" sz="3200" spc="345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dirty="0" sz="3200" spc="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Trebuchet MS"/>
                <a:cs typeface="Trebuchet MS"/>
              </a:rPr>
              <a:t>definir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un  </a:t>
            </a:r>
            <a:r>
              <a:rPr dirty="0" sz="3200" spc="225">
                <a:solidFill>
                  <a:srgbClr val="FFFFFF"/>
                </a:solidFill>
                <a:latin typeface="Trebuchet MS"/>
                <a:cs typeface="Trebuchet MS"/>
              </a:rPr>
              <a:t>parámetro </a:t>
            </a:r>
            <a:r>
              <a:rPr dirty="0" sz="3200" spc="3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3200" spc="240">
                <a:solidFill>
                  <a:srgbClr val="FFFFFF"/>
                </a:solidFill>
                <a:latin typeface="Trebuchet MS"/>
                <a:cs typeface="Trebuchet MS"/>
              </a:rPr>
              <a:t>entrada </a:t>
            </a:r>
            <a:r>
              <a:rPr dirty="0" sz="3200" spc="170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3200" spc="175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3200" spc="40">
                <a:solidFill>
                  <a:srgbClr val="FFFFFF"/>
                </a:solidFill>
                <a:latin typeface="Trebuchet MS"/>
                <a:cs typeface="Trebuchet MS"/>
              </a:rPr>
              <a:t>función, </a:t>
            </a:r>
            <a:r>
              <a:rPr dirty="0" sz="3200" spc="5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3200" spc="290">
                <a:solidFill>
                  <a:srgbClr val="FFFFFF"/>
                </a:solidFill>
                <a:latin typeface="Trebuchet MS"/>
                <a:cs typeface="Trebuchet MS"/>
              </a:rPr>
              <a:t>INOUT </a:t>
            </a:r>
            <a:r>
              <a:rPr dirty="0" sz="3200" spc="16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3200" spc="170">
                <a:solidFill>
                  <a:srgbClr val="FFFFFF"/>
                </a:solidFill>
                <a:latin typeface="Trebuchet MS"/>
                <a:cs typeface="Trebuchet MS"/>
              </a:rPr>
              <a:t>usa </a:t>
            </a:r>
            <a:r>
              <a:rPr dirty="0" sz="32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4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Trebuchet MS"/>
                <a:cs typeface="Trebuchet MS"/>
              </a:rPr>
              <a:t>definir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32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25">
                <a:solidFill>
                  <a:srgbClr val="FFFFFF"/>
                </a:solidFill>
                <a:latin typeface="Trebuchet MS"/>
                <a:cs typeface="Trebuchet MS"/>
              </a:rPr>
              <a:t>parámetro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2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40">
                <a:solidFill>
                  <a:srgbClr val="FFFFFF"/>
                </a:solidFill>
                <a:latin typeface="Trebuchet MS"/>
                <a:cs typeface="Trebuchet MS"/>
              </a:rPr>
              <a:t>entrada</a:t>
            </a:r>
            <a:r>
              <a:rPr dirty="0" sz="32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29">
                <a:solidFill>
                  <a:srgbClr val="FFFFFF"/>
                </a:solidFill>
                <a:latin typeface="Trebuchet MS"/>
                <a:cs typeface="Trebuchet MS"/>
              </a:rPr>
              <a:t>salida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7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2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FFFFFF"/>
                </a:solidFill>
                <a:latin typeface="Trebuchet MS"/>
                <a:cs typeface="Trebuchet MS"/>
              </a:rPr>
              <a:t>función,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589782" y="2283714"/>
            <a:ext cx="11106785" cy="5720080"/>
          </a:xfrm>
          <a:custGeom>
            <a:avLst/>
            <a:gdLst/>
            <a:ahLst/>
            <a:cxnLst/>
            <a:rect l="l" t="t" r="r" b="b"/>
            <a:pathLst>
              <a:path w="11106785" h="5720080">
                <a:moveTo>
                  <a:pt x="0" y="0"/>
                </a:moveTo>
                <a:lnTo>
                  <a:pt x="11106745" y="0"/>
                </a:lnTo>
                <a:lnTo>
                  <a:pt x="11106745" y="5719571"/>
                </a:lnTo>
                <a:lnTo>
                  <a:pt x="0" y="5719571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784" y="3540220"/>
            <a:ext cx="5800725" cy="2688590"/>
          </a:xfrm>
          <a:prstGeom prst="rect"/>
        </p:spPr>
        <p:txBody>
          <a:bodyPr wrap="square" lIns="0" tIns="59690" rIns="0" bIns="0" rtlCol="0" vert="horz">
            <a:spAutoFit/>
          </a:bodyPr>
          <a:lstStyle/>
          <a:p>
            <a:pPr marL="12700" marR="5080" indent="1148080">
              <a:lnSpc>
                <a:spcPts val="10350"/>
              </a:lnSpc>
              <a:spcBef>
                <a:spcPts val="470"/>
              </a:spcBef>
            </a:pPr>
            <a:r>
              <a:rPr dirty="0" sz="8850" spc="-525">
                <a:solidFill>
                  <a:srgbClr val="FFFFFF"/>
                </a:solidFill>
              </a:rPr>
              <a:t>PARTE </a:t>
            </a:r>
            <a:r>
              <a:rPr dirty="0" sz="8850" spc="-520">
                <a:solidFill>
                  <a:srgbClr val="FFFFFF"/>
                </a:solidFill>
              </a:rPr>
              <a:t> </a:t>
            </a:r>
            <a:r>
              <a:rPr dirty="0" sz="8850" spc="-409">
                <a:solidFill>
                  <a:srgbClr val="FFFFFF"/>
                </a:solidFill>
              </a:rPr>
              <a:t>P</a:t>
            </a:r>
            <a:r>
              <a:rPr dirty="0" sz="8850" spc="-480">
                <a:solidFill>
                  <a:srgbClr val="FFFFFF"/>
                </a:solidFill>
              </a:rPr>
              <a:t>R</a:t>
            </a:r>
            <a:r>
              <a:rPr dirty="0" sz="8850" spc="-270">
                <a:solidFill>
                  <a:srgbClr val="FFFFFF"/>
                </a:solidFill>
              </a:rPr>
              <a:t>A</a:t>
            </a:r>
            <a:r>
              <a:rPr dirty="0" sz="8850" spc="725">
                <a:solidFill>
                  <a:srgbClr val="FFFFFF"/>
                </a:solidFill>
              </a:rPr>
              <a:t>C</a:t>
            </a:r>
            <a:r>
              <a:rPr dirty="0" sz="8850" spc="-725">
                <a:solidFill>
                  <a:srgbClr val="FFFFFF"/>
                </a:solidFill>
              </a:rPr>
              <a:t>T</a:t>
            </a:r>
            <a:r>
              <a:rPr dirty="0" sz="8850" spc="400">
                <a:solidFill>
                  <a:srgbClr val="FFFFFF"/>
                </a:solidFill>
              </a:rPr>
              <a:t>I</a:t>
            </a:r>
            <a:r>
              <a:rPr dirty="0" sz="8850" spc="725">
                <a:solidFill>
                  <a:srgbClr val="FFFFFF"/>
                </a:solidFill>
              </a:rPr>
              <a:t>C</a:t>
            </a:r>
            <a:r>
              <a:rPr dirty="0" sz="8850" spc="-265">
                <a:solidFill>
                  <a:srgbClr val="FFFFFF"/>
                </a:solidFill>
              </a:rPr>
              <a:t>A</a:t>
            </a:r>
            <a:endParaRPr sz="88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7"/>
            <a:ext cx="15805150" cy="9062085"/>
            <a:chOff x="1241456" y="603007"/>
            <a:chExt cx="15805150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7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9061464"/>
                  </a:moveTo>
                  <a:lnTo>
                    <a:pt x="0" y="0"/>
                  </a:ln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1456" y="2249938"/>
              <a:ext cx="8429624" cy="70103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60202" y="968757"/>
            <a:ext cx="1327531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/>
              <a:t>11.</a:t>
            </a:r>
            <a:r>
              <a:rPr dirty="0" spc="70"/>
              <a:t> </a:t>
            </a:r>
            <a:r>
              <a:rPr dirty="0" spc="-105"/>
              <a:t>CREAR</a:t>
            </a:r>
            <a:r>
              <a:rPr dirty="0" spc="75"/>
              <a:t> </a:t>
            </a:r>
            <a:r>
              <a:rPr dirty="0" spc="-270"/>
              <a:t>LA</a:t>
            </a:r>
            <a:r>
              <a:rPr dirty="0" spc="70"/>
              <a:t> </a:t>
            </a:r>
            <a:r>
              <a:rPr dirty="0" spc="5"/>
              <a:t>SIGUIENTE</a:t>
            </a:r>
            <a:r>
              <a:rPr dirty="0" spc="75"/>
              <a:t> </a:t>
            </a:r>
            <a:r>
              <a:rPr dirty="0" spc="-210"/>
              <a:t>BASE</a:t>
            </a:r>
            <a:r>
              <a:rPr dirty="0" spc="70"/>
              <a:t> </a:t>
            </a:r>
            <a:r>
              <a:rPr dirty="0" spc="-114"/>
              <a:t>DE</a:t>
            </a:r>
            <a:r>
              <a:rPr dirty="0" spc="75"/>
              <a:t> </a:t>
            </a:r>
            <a:r>
              <a:rPr dirty="0" spc="-60"/>
              <a:t>DATOS</a:t>
            </a:r>
            <a:r>
              <a:rPr dirty="0" spc="70"/>
              <a:t> </a:t>
            </a:r>
            <a:r>
              <a:rPr dirty="0" spc="-30"/>
              <a:t>Y</a:t>
            </a:r>
            <a:r>
              <a:rPr dirty="0" spc="75"/>
              <a:t> </a:t>
            </a:r>
            <a:r>
              <a:rPr dirty="0" spc="-130"/>
              <a:t>SUS</a:t>
            </a:r>
            <a:r>
              <a:rPr dirty="0" spc="75"/>
              <a:t> </a:t>
            </a:r>
            <a:r>
              <a:rPr dirty="0" spc="-55"/>
              <a:t>REGISTROS.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0830" y="1782309"/>
            <a:ext cx="7410449" cy="78866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3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0"/>
                </a:moveTo>
                <a:lnTo>
                  <a:pt x="15805086" y="0"/>
                </a:lnTo>
                <a:lnTo>
                  <a:pt x="15805086" y="9061464"/>
                </a:lnTo>
                <a:lnTo>
                  <a:pt x="0" y="9061464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60202" y="2974731"/>
            <a:ext cx="14066519" cy="4025900"/>
          </a:xfrm>
          <a:prstGeom prst="rect">
            <a:avLst/>
          </a:prstGeom>
        </p:spPr>
        <p:txBody>
          <a:bodyPr wrap="square" lIns="0" tIns="203200" rIns="0" bIns="0" rtlCol="0" vert="horz">
            <a:spAutoFit/>
          </a:bodyPr>
          <a:lstStyle/>
          <a:p>
            <a:pPr marL="687705" indent="-675640">
              <a:lnSpc>
                <a:spcPct val="100000"/>
              </a:lnSpc>
              <a:spcBef>
                <a:spcPts val="1600"/>
              </a:spcBef>
              <a:buSzPct val="90000"/>
              <a:buFont typeface="Lucida Sans Unicode"/>
              <a:buChar char="○"/>
              <a:tabLst>
                <a:tab pos="688340" algn="l"/>
              </a:tabLst>
            </a:pPr>
            <a:r>
              <a:rPr dirty="0" sz="4000" spc="229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40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40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85">
                <a:solidFill>
                  <a:srgbClr val="FFFFFF"/>
                </a:solidFill>
                <a:latin typeface="Trebuchet MS"/>
                <a:cs typeface="Trebuchet MS"/>
              </a:rPr>
              <a:t>recibe</a:t>
            </a:r>
            <a:r>
              <a:rPr dirty="0" sz="40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5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límite(number)</a:t>
            </a:r>
            <a:endParaRPr sz="4000">
              <a:latin typeface="Trebuchet MS"/>
              <a:cs typeface="Trebuchet MS"/>
            </a:endParaRPr>
          </a:p>
          <a:p>
            <a:pPr marL="687705" indent="-675640">
              <a:lnSpc>
                <a:spcPct val="100000"/>
              </a:lnSpc>
              <a:spcBef>
                <a:spcPts val="1500"/>
              </a:spcBef>
              <a:buSzPct val="90000"/>
              <a:buFont typeface="Lucida Sans Unicode"/>
              <a:buChar char="○"/>
              <a:tabLst>
                <a:tab pos="688340" algn="l"/>
              </a:tabLst>
            </a:pPr>
            <a:r>
              <a:rPr dirty="0" sz="4000" spc="229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40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25">
                <a:solidFill>
                  <a:srgbClr val="FFFFFF"/>
                </a:solidFill>
                <a:latin typeface="Trebuchet MS"/>
                <a:cs typeface="Trebuchet MS"/>
              </a:rPr>
              <a:t>debe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0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4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85">
                <a:solidFill>
                  <a:srgbClr val="FFFFFF"/>
                </a:solidFill>
                <a:latin typeface="Trebuchet MS"/>
                <a:cs typeface="Trebuchet MS"/>
              </a:rPr>
              <a:t>retornar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2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315">
                <a:solidFill>
                  <a:srgbClr val="FFFFFF"/>
                </a:solidFill>
                <a:latin typeface="Trebuchet MS"/>
                <a:cs typeface="Trebuchet MS"/>
              </a:rPr>
              <a:t>cadena.</a:t>
            </a:r>
            <a:endParaRPr sz="4000">
              <a:latin typeface="Trebuchet MS"/>
              <a:cs typeface="Trebuchet MS"/>
            </a:endParaRPr>
          </a:p>
          <a:p>
            <a:pPr marL="687705" indent="-675640">
              <a:lnSpc>
                <a:spcPct val="100000"/>
              </a:lnSpc>
              <a:spcBef>
                <a:spcPts val="1500"/>
              </a:spcBef>
              <a:buSzPct val="90000"/>
              <a:buFont typeface="Lucida Sans Unicode"/>
              <a:buChar char="○"/>
              <a:tabLst>
                <a:tab pos="688340" algn="l"/>
              </a:tabLst>
            </a:pPr>
            <a:r>
              <a:rPr dirty="0" sz="4000" spc="2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000" spc="-29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4000" spc="3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000" spc="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000" spc="49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000" spc="-8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000" spc="3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9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000" spc="6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000" spc="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000" spc="5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000" spc="905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4000" spc="285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r>
              <a:rPr dirty="0" sz="4000" spc="-5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9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000" spc="4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000" spc="-2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000" spc="18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000" spc="4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000" spc="-2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000" spc="-22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74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4000" spc="-63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-509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4000" spc="-63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-509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4000" spc="-63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09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4000" spc="-63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09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4000" spc="-63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7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4000" spc="-63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30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dirty="0" sz="4000" spc="-63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4000">
              <a:latin typeface="Trebuchet MS"/>
              <a:cs typeface="Trebuchet MS"/>
            </a:endParaRPr>
          </a:p>
          <a:p>
            <a:pPr marL="12700" marR="5080">
              <a:lnSpc>
                <a:spcPts val="6300"/>
              </a:lnSpc>
              <a:spcBef>
                <a:spcPts val="260"/>
              </a:spcBef>
              <a:buSzPct val="90000"/>
              <a:buFont typeface="Lucida Sans Unicode"/>
              <a:buChar char="○"/>
              <a:tabLst>
                <a:tab pos="775335" algn="l"/>
                <a:tab pos="775970" algn="l"/>
              </a:tabLst>
            </a:pPr>
            <a:r>
              <a:rPr dirty="0" sz="4000" spc="125">
                <a:solidFill>
                  <a:srgbClr val="FFFFFF"/>
                </a:solidFill>
                <a:latin typeface="Trebuchet MS"/>
                <a:cs typeface="Trebuchet MS"/>
              </a:rPr>
              <a:t>Adjuntar</a:t>
            </a:r>
            <a:r>
              <a:rPr dirty="0" sz="4000" spc="4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2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40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20">
                <a:solidFill>
                  <a:srgbClr val="FFFFFF"/>
                </a:solidFill>
                <a:latin typeface="Trebuchet MS"/>
                <a:cs typeface="Trebuchet MS"/>
              </a:rPr>
              <a:t>código</a:t>
            </a:r>
            <a:r>
              <a:rPr dirty="0" sz="40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360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dirty="0" sz="40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390">
                <a:solidFill>
                  <a:srgbClr val="FFFFFF"/>
                </a:solidFill>
                <a:latin typeface="Trebuchet MS"/>
                <a:cs typeface="Trebuchet MS"/>
              </a:rPr>
              <a:t>generado</a:t>
            </a:r>
            <a:r>
              <a:rPr dirty="0" sz="40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7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000" spc="4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2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40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320">
                <a:solidFill>
                  <a:srgbClr val="FFFFFF"/>
                </a:solidFill>
                <a:latin typeface="Trebuchet MS"/>
                <a:cs typeface="Trebuchet MS"/>
              </a:rPr>
              <a:t>imagen</a:t>
            </a:r>
            <a:r>
              <a:rPr dirty="0" sz="40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09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4000" spc="-1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60">
                <a:solidFill>
                  <a:srgbClr val="FFFFFF"/>
                </a:solidFill>
                <a:latin typeface="Trebuchet MS"/>
                <a:cs typeface="Trebuchet MS"/>
              </a:rPr>
              <a:t>correcto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85">
                <a:solidFill>
                  <a:srgbClr val="FFFFFF"/>
                </a:solidFill>
                <a:latin typeface="Trebuchet MS"/>
                <a:cs typeface="Trebuchet MS"/>
              </a:rPr>
              <a:t>funcionamiento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 spc="-114"/>
              <a:t>12.CREAR</a:t>
            </a:r>
            <a:r>
              <a:rPr dirty="0" sz="4300" spc="90"/>
              <a:t> </a:t>
            </a:r>
            <a:r>
              <a:rPr dirty="0" sz="4300" spc="195"/>
              <a:t>UNA</a:t>
            </a:r>
            <a:r>
              <a:rPr dirty="0" sz="4300" spc="90"/>
              <a:t> </a:t>
            </a:r>
            <a:r>
              <a:rPr dirty="0" sz="4300" spc="270"/>
              <a:t>FUNCIÓN</a:t>
            </a:r>
            <a:r>
              <a:rPr dirty="0" sz="4300" spc="90"/>
              <a:t> </a:t>
            </a:r>
            <a:r>
              <a:rPr dirty="0" sz="4300" spc="60"/>
              <a:t>QUE</a:t>
            </a:r>
            <a:r>
              <a:rPr dirty="0" sz="4300" spc="90"/>
              <a:t> </a:t>
            </a:r>
            <a:r>
              <a:rPr dirty="0" sz="4300" spc="-70"/>
              <a:t>GENERE</a:t>
            </a:r>
            <a:r>
              <a:rPr dirty="0" sz="4300" spc="90"/>
              <a:t> </a:t>
            </a:r>
            <a:r>
              <a:rPr dirty="0" sz="4300" spc="-330"/>
              <a:t>LA</a:t>
            </a:r>
            <a:r>
              <a:rPr dirty="0" sz="4300" spc="90"/>
              <a:t> </a:t>
            </a:r>
            <a:r>
              <a:rPr dirty="0" sz="4300" spc="-220"/>
              <a:t>SERIE </a:t>
            </a:r>
            <a:r>
              <a:rPr dirty="0" sz="4300" spc="-1180"/>
              <a:t> </a:t>
            </a:r>
            <a:r>
              <a:rPr dirty="0" sz="4300" spc="165"/>
              <a:t>FIBONACCI.</a:t>
            </a:r>
            <a:endParaRPr sz="4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344429"/>
            <a:ext cx="18288000" cy="6461760"/>
            <a:chOff x="0" y="2344429"/>
            <a:chExt cx="18288000" cy="6461760"/>
          </a:xfrm>
        </p:grpSpPr>
        <p:sp>
          <p:nvSpPr>
            <p:cNvPr id="4" name="object 4"/>
            <p:cNvSpPr/>
            <p:nvPr/>
          </p:nvSpPr>
          <p:spPr>
            <a:xfrm>
              <a:off x="0" y="2344429"/>
              <a:ext cx="18288000" cy="6461760"/>
            </a:xfrm>
            <a:custGeom>
              <a:avLst/>
              <a:gdLst/>
              <a:ahLst/>
              <a:cxnLst/>
              <a:rect l="l" t="t" r="r" b="b"/>
              <a:pathLst>
                <a:path w="18288000" h="6461759">
                  <a:moveTo>
                    <a:pt x="0" y="6461521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6461521"/>
                  </a:lnTo>
                  <a:lnTo>
                    <a:pt x="0" y="6461521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9928" y="3777580"/>
              <a:ext cx="3238499" cy="34099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74547" y="2548918"/>
            <a:ext cx="395668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105">
                <a:solidFill>
                  <a:srgbClr val="00E3B8"/>
                </a:solidFill>
              </a:rPr>
              <a:t>ESTUDIANTE</a:t>
            </a:r>
            <a:endParaRPr sz="5000"/>
          </a:p>
        </p:txBody>
      </p:sp>
      <p:sp>
        <p:nvSpPr>
          <p:cNvPr id="7" name="object 7"/>
          <p:cNvSpPr txBox="1"/>
          <p:nvPr/>
        </p:nvSpPr>
        <p:spPr>
          <a:xfrm>
            <a:off x="7932477" y="7397097"/>
            <a:ext cx="3058795" cy="73406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67310">
              <a:lnSpc>
                <a:spcPts val="2700"/>
              </a:lnSpc>
              <a:spcBef>
                <a:spcPts val="340"/>
              </a:spcBef>
            </a:pPr>
            <a:r>
              <a:rPr dirty="0" sz="2400" spc="105" b="1">
                <a:solidFill>
                  <a:srgbClr val="00E3B8"/>
                </a:solidFill>
                <a:latin typeface="Arial"/>
                <a:cs typeface="Arial"/>
              </a:rPr>
              <a:t>JHONATAN </a:t>
            </a:r>
            <a:r>
              <a:rPr dirty="0" sz="2400" spc="60" b="1">
                <a:solidFill>
                  <a:srgbClr val="00E3B8"/>
                </a:solidFill>
                <a:latin typeface="Arial"/>
                <a:cs typeface="Arial"/>
              </a:rPr>
              <a:t>DAVID </a:t>
            </a:r>
            <a:r>
              <a:rPr dirty="0" sz="2400" spc="-65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2400" spc="55" b="1">
                <a:solidFill>
                  <a:srgbClr val="00E3B8"/>
                </a:solidFill>
                <a:latin typeface="Arial"/>
                <a:cs typeface="Arial"/>
              </a:rPr>
              <a:t>ALANOCA</a:t>
            </a:r>
            <a:r>
              <a:rPr dirty="0" sz="2400" spc="4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2400" spc="65" b="1">
                <a:solidFill>
                  <a:srgbClr val="00E3B8"/>
                </a:solidFill>
                <a:latin typeface="Arial"/>
                <a:cs typeface="Arial"/>
              </a:rPr>
              <a:t>BLANCO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7"/>
            <a:ext cx="15805150" cy="9062085"/>
            <a:chOff x="1241456" y="603007"/>
            <a:chExt cx="15805150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7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9061464"/>
                  </a:moveTo>
                  <a:lnTo>
                    <a:pt x="0" y="0"/>
                  </a:ln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2322" y="2690184"/>
              <a:ext cx="7058024" cy="6572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6474" y="2690184"/>
              <a:ext cx="7077074" cy="21335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 spc="-114"/>
              <a:t>12.CREAR</a:t>
            </a:r>
            <a:r>
              <a:rPr dirty="0" sz="4300" spc="90"/>
              <a:t> </a:t>
            </a:r>
            <a:r>
              <a:rPr dirty="0" sz="4300" spc="195"/>
              <a:t>UNA</a:t>
            </a:r>
            <a:r>
              <a:rPr dirty="0" sz="4300" spc="90"/>
              <a:t> </a:t>
            </a:r>
            <a:r>
              <a:rPr dirty="0" sz="4300" spc="270"/>
              <a:t>FUNCIÓN</a:t>
            </a:r>
            <a:r>
              <a:rPr dirty="0" sz="4300" spc="90"/>
              <a:t> </a:t>
            </a:r>
            <a:r>
              <a:rPr dirty="0" sz="4300" spc="60"/>
              <a:t>QUE</a:t>
            </a:r>
            <a:r>
              <a:rPr dirty="0" sz="4300" spc="90"/>
              <a:t> </a:t>
            </a:r>
            <a:r>
              <a:rPr dirty="0" sz="4300" spc="-70"/>
              <a:t>GENERE</a:t>
            </a:r>
            <a:r>
              <a:rPr dirty="0" sz="4300" spc="90"/>
              <a:t> </a:t>
            </a:r>
            <a:r>
              <a:rPr dirty="0" sz="4300" spc="-330"/>
              <a:t>LA</a:t>
            </a:r>
            <a:r>
              <a:rPr dirty="0" sz="4300" spc="90"/>
              <a:t> </a:t>
            </a:r>
            <a:r>
              <a:rPr dirty="0" sz="4300" spc="-220"/>
              <a:t>SERIE </a:t>
            </a:r>
            <a:r>
              <a:rPr dirty="0" sz="4300" spc="-1180"/>
              <a:t> </a:t>
            </a:r>
            <a:r>
              <a:rPr dirty="0" sz="4300" spc="165"/>
              <a:t>FIBONACCI.</a:t>
            </a:r>
            <a:endParaRPr sz="4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3"/>
            <a:ext cx="15805150" cy="9062085"/>
            <a:chOff x="1241456" y="603003"/>
            <a:chExt cx="15805150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3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3233" y="4969745"/>
              <a:ext cx="10858499" cy="36575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60202" y="968756"/>
            <a:ext cx="1320736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13.CREAR</a:t>
            </a:r>
            <a:r>
              <a:rPr dirty="0" spc="70"/>
              <a:t> </a:t>
            </a:r>
            <a:r>
              <a:rPr dirty="0" spc="160"/>
              <a:t>UNA</a:t>
            </a:r>
            <a:r>
              <a:rPr dirty="0" spc="75"/>
              <a:t> </a:t>
            </a:r>
            <a:r>
              <a:rPr dirty="0" spc="-135"/>
              <a:t>VARIABLE</a:t>
            </a:r>
            <a:r>
              <a:rPr dirty="0" spc="75"/>
              <a:t> </a:t>
            </a:r>
            <a:r>
              <a:rPr dirty="0" spc="-90"/>
              <a:t>GLOBAL</a:t>
            </a:r>
            <a:r>
              <a:rPr dirty="0" spc="75"/>
              <a:t> </a:t>
            </a:r>
            <a:r>
              <a:rPr dirty="0" spc="-105"/>
              <a:t>A</a:t>
            </a:r>
            <a:r>
              <a:rPr dirty="0" spc="75"/>
              <a:t> </a:t>
            </a:r>
            <a:r>
              <a:rPr dirty="0" spc="-10"/>
              <a:t>NIVEL</a:t>
            </a:r>
            <a:r>
              <a:rPr dirty="0" spc="75"/>
              <a:t> </a:t>
            </a:r>
            <a:r>
              <a:rPr dirty="0" spc="-210"/>
              <a:t>BASE</a:t>
            </a:r>
            <a:r>
              <a:rPr dirty="0" spc="75"/>
              <a:t> </a:t>
            </a:r>
            <a:r>
              <a:rPr dirty="0" spc="-114"/>
              <a:t>DE</a:t>
            </a:r>
            <a:r>
              <a:rPr dirty="0" spc="75"/>
              <a:t> </a:t>
            </a:r>
            <a:r>
              <a:rPr dirty="0" spc="-15"/>
              <a:t>DATOS.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60202" y="1735176"/>
            <a:ext cx="13431519" cy="282829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11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Crear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cualquiera.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95">
                <a:solidFill>
                  <a:srgbClr val="FFFFFF"/>
                </a:solidFill>
                <a:latin typeface="Trebuchet MS"/>
                <a:cs typeface="Trebuchet MS"/>
              </a:rPr>
              <a:t>debe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retornar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variable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Trebuchet MS"/>
                <a:cs typeface="Trebuchet MS"/>
              </a:rPr>
              <a:t>global.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31700"/>
              </a:lnSpc>
              <a:buSzPct val="89285"/>
              <a:buFont typeface="Lucida Sans Unicode"/>
              <a:buChar char="○"/>
              <a:tabLst>
                <a:tab pos="781685" algn="l"/>
                <a:tab pos="782320" algn="l"/>
                <a:tab pos="2532380" algn="l"/>
                <a:tab pos="3118485" algn="l"/>
                <a:tab pos="4644390" algn="l"/>
                <a:tab pos="5598160" algn="l"/>
                <a:tab pos="7618095" algn="l"/>
                <a:tab pos="8065134" algn="l"/>
                <a:tab pos="8965565" algn="l"/>
                <a:tab pos="10552430" algn="l"/>
                <a:tab pos="11283950" algn="l"/>
                <a:tab pos="11887200" algn="l"/>
              </a:tabLst>
            </a:pP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-21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ó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4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800" spc="2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65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800" spc="-1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4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4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19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funcionamiento.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2500" spc="810">
                <a:solidFill>
                  <a:srgbClr val="FFFFFF"/>
                </a:solidFill>
                <a:latin typeface="Lucida Sans Unicode"/>
                <a:cs typeface="Lucida Sans Unicode"/>
              </a:rPr>
              <a:t>○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4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0"/>
                </a:moveTo>
                <a:lnTo>
                  <a:pt x="15805086" y="0"/>
                </a:lnTo>
                <a:lnTo>
                  <a:pt x="15805086" y="9061464"/>
                </a:lnTo>
                <a:lnTo>
                  <a:pt x="0" y="9061464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38377" y="2394601"/>
            <a:ext cx="15360650" cy="3782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95"/>
              </a:spcBef>
              <a:buSzPct val="90322"/>
              <a:buFont typeface="Lucida Sans Unicode"/>
              <a:buChar char="○"/>
              <a:tabLst>
                <a:tab pos="638175" algn="l"/>
                <a:tab pos="638810" algn="l"/>
                <a:tab pos="3275965" algn="l"/>
                <a:tab pos="4926965" algn="l"/>
                <a:tab pos="5625465" algn="l"/>
                <a:tab pos="6880225" algn="l"/>
                <a:tab pos="7767320" algn="l"/>
                <a:tab pos="9365615" algn="l"/>
                <a:tab pos="10276840" algn="l"/>
                <a:tab pos="12150725" algn="l"/>
                <a:tab pos="12705715" algn="l"/>
                <a:tab pos="13946505" algn="l"/>
              </a:tabLst>
            </a:pPr>
            <a:r>
              <a:rPr dirty="0" sz="3100" spc="1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100" spc="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00" spc="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00" spc="50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-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00" spc="2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470">
                <a:solidFill>
                  <a:srgbClr val="FFFFFF"/>
                </a:solidFill>
                <a:latin typeface="Trebuchet MS"/>
                <a:cs typeface="Trebuchet MS"/>
              </a:rPr>
              <a:t>á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 spc="2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100" spc="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50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4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-3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1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3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100" spc="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00" spc="345">
                <a:solidFill>
                  <a:srgbClr val="FFFFFF"/>
                </a:solidFill>
                <a:latin typeface="Trebuchet MS"/>
                <a:cs typeface="Trebuchet MS"/>
              </a:rPr>
              <a:t>ó</a:t>
            </a:r>
            <a:r>
              <a:rPr dirty="0" sz="31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31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00" spc="2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100" spc="-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5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100" spc="4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100" spc="4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 spc="50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 spc="3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100" spc="5">
                <a:solidFill>
                  <a:srgbClr val="FFFFFF"/>
                </a:solidFill>
                <a:latin typeface="Trebuchet MS"/>
                <a:cs typeface="Trebuchet MS"/>
              </a:rPr>
              <a:t>í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100" spc="335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05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Trebuchet MS"/>
                <a:cs typeface="Trebuchet MS"/>
              </a:rPr>
              <a:t>estudiantes</a:t>
            </a:r>
            <a:endParaRPr sz="3100">
              <a:latin typeface="Trebuchet MS"/>
              <a:cs typeface="Trebuchet MS"/>
            </a:endParaRPr>
          </a:p>
          <a:p>
            <a:pPr lvl="1" marL="3660775" indent="-527050">
              <a:lnSpc>
                <a:spcPct val="100000"/>
              </a:lnSpc>
              <a:spcBef>
                <a:spcPts val="1210"/>
              </a:spcBef>
              <a:buSzPct val="90322"/>
              <a:buFont typeface="Lucida Sans Unicode"/>
              <a:buChar char="■"/>
              <a:tabLst>
                <a:tab pos="3661410" algn="l"/>
              </a:tabLst>
            </a:pPr>
            <a:r>
              <a:rPr dirty="0" sz="3100" spc="19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1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14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0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25">
                <a:solidFill>
                  <a:srgbClr val="FFFFFF"/>
                </a:solidFill>
                <a:latin typeface="Trebuchet MS"/>
                <a:cs typeface="Trebuchet MS"/>
              </a:rPr>
              <a:t>recibe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35">
                <a:solidFill>
                  <a:srgbClr val="FFFFFF"/>
                </a:solidFill>
                <a:latin typeface="Trebuchet MS"/>
                <a:cs typeface="Trebuchet MS"/>
              </a:rPr>
              <a:t>ningún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75">
                <a:solidFill>
                  <a:srgbClr val="FFFFFF"/>
                </a:solidFill>
                <a:latin typeface="Trebuchet MS"/>
                <a:cs typeface="Trebuchet MS"/>
              </a:rPr>
              <a:t>parámetro.</a:t>
            </a:r>
            <a:endParaRPr sz="3100">
              <a:latin typeface="Trebuchet MS"/>
              <a:cs typeface="Trebuchet MS"/>
            </a:endParaRPr>
          </a:p>
          <a:p>
            <a:pPr lvl="1" marL="3660775" indent="-527050">
              <a:lnSpc>
                <a:spcPct val="100000"/>
              </a:lnSpc>
              <a:spcBef>
                <a:spcPts val="1210"/>
              </a:spcBef>
              <a:buSzPct val="90322"/>
              <a:buFont typeface="Lucida Sans Unicode"/>
              <a:buChar char="■"/>
              <a:tabLst>
                <a:tab pos="3661410" algn="l"/>
              </a:tabLst>
            </a:pPr>
            <a:r>
              <a:rPr dirty="0" sz="3100" spc="19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14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340">
                <a:solidFill>
                  <a:srgbClr val="FFFFFF"/>
                </a:solidFill>
                <a:latin typeface="Trebuchet MS"/>
                <a:cs typeface="Trebuchet MS"/>
              </a:rPr>
              <a:t>debe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50">
                <a:solidFill>
                  <a:srgbClr val="FFFFFF"/>
                </a:solidFill>
                <a:latin typeface="Trebuchet MS"/>
                <a:cs typeface="Trebuchet MS"/>
              </a:rPr>
              <a:t>retornar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5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Trebuchet MS"/>
                <a:cs typeface="Trebuchet MS"/>
              </a:rPr>
              <a:t>número.(LA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95">
                <a:solidFill>
                  <a:srgbClr val="FFFFFF"/>
                </a:solidFill>
                <a:latin typeface="Trebuchet MS"/>
                <a:cs typeface="Trebuchet MS"/>
              </a:rPr>
              <a:t>EDAD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40">
                <a:solidFill>
                  <a:srgbClr val="FFFFFF"/>
                </a:solidFill>
                <a:latin typeface="Trebuchet MS"/>
                <a:cs typeface="Trebuchet MS"/>
              </a:rPr>
              <a:t>MÍNIMA).</a:t>
            </a:r>
            <a:endParaRPr sz="3100">
              <a:latin typeface="Trebuchet MS"/>
              <a:cs typeface="Trebuchet MS"/>
            </a:endParaRPr>
          </a:p>
          <a:p>
            <a:pPr marL="12700" marR="8255">
              <a:lnSpc>
                <a:spcPct val="132500"/>
              </a:lnSpc>
              <a:buSzPct val="90322"/>
              <a:buFont typeface="Lucida Sans Unicode"/>
              <a:buChar char="○"/>
              <a:tabLst>
                <a:tab pos="598170" algn="l"/>
                <a:tab pos="598805" algn="l"/>
              </a:tabLst>
            </a:pPr>
            <a:r>
              <a:rPr dirty="0" sz="3100" spc="12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dirty="0" sz="3100" spc="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edad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25">
                <a:solidFill>
                  <a:srgbClr val="FFFFFF"/>
                </a:solidFill>
                <a:latin typeface="Trebuchet MS"/>
                <a:cs typeface="Trebuchet MS"/>
              </a:rPr>
              <a:t>mínima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7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60">
                <a:solidFill>
                  <a:srgbClr val="FFFFFF"/>
                </a:solidFill>
                <a:latin typeface="Trebuchet MS"/>
                <a:cs typeface="Trebuchet MS"/>
              </a:rPr>
              <a:t>PAR</a:t>
            </a:r>
            <a:r>
              <a:rPr dirty="0" sz="3100" spc="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35">
                <a:solidFill>
                  <a:srgbClr val="FFFFFF"/>
                </a:solidFill>
                <a:latin typeface="Trebuchet MS"/>
                <a:cs typeface="Trebuchet MS"/>
              </a:rPr>
              <a:t>mostrar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10">
                <a:solidFill>
                  <a:srgbClr val="FFFFFF"/>
                </a:solidFill>
                <a:latin typeface="Trebuchet MS"/>
                <a:cs typeface="Trebuchet MS"/>
              </a:rPr>
              <a:t>todos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05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50">
                <a:solidFill>
                  <a:srgbClr val="FFFFFF"/>
                </a:solidFill>
                <a:latin typeface="Trebuchet MS"/>
                <a:cs typeface="Trebuchet MS"/>
              </a:rPr>
              <a:t>pares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85">
                <a:solidFill>
                  <a:srgbClr val="FFFFFF"/>
                </a:solidFill>
                <a:latin typeface="Trebuchet MS"/>
                <a:cs typeface="Trebuchet MS"/>
              </a:rPr>
              <a:t>empezando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85">
                <a:solidFill>
                  <a:srgbClr val="FFFFFF"/>
                </a:solidFill>
                <a:latin typeface="Trebuchet MS"/>
                <a:cs typeface="Trebuchet MS"/>
              </a:rPr>
              <a:t>desde</a:t>
            </a:r>
            <a:r>
              <a:rPr dirty="0" sz="3100" spc="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54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47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100" spc="-91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Trebuchet MS"/>
                <a:cs typeface="Trebuchet MS"/>
              </a:rPr>
              <a:t>este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15">
                <a:solidFill>
                  <a:srgbClr val="FFFFFF"/>
                </a:solidFill>
                <a:latin typeface="Trebuchet MS"/>
                <a:cs typeface="Trebuchet MS"/>
              </a:rPr>
              <a:t>ese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70">
                <a:solidFill>
                  <a:srgbClr val="FFFFFF"/>
                </a:solidFill>
                <a:latin typeface="Trebuchet MS"/>
                <a:cs typeface="Trebuchet MS"/>
              </a:rPr>
              <a:t>valor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33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edad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Trebuchet MS"/>
                <a:cs typeface="Trebuchet MS"/>
              </a:rPr>
              <a:t>mínima.</a:t>
            </a:r>
            <a:endParaRPr sz="31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500" y="6904500"/>
            <a:ext cx="9705974" cy="15811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 spc="-75"/>
              <a:t>14.CREAR</a:t>
            </a:r>
            <a:r>
              <a:rPr dirty="0" sz="4300" spc="85"/>
              <a:t> </a:t>
            </a:r>
            <a:r>
              <a:rPr dirty="0" sz="4300" spc="195"/>
              <a:t>UNA</a:t>
            </a:r>
            <a:r>
              <a:rPr dirty="0" sz="4300" spc="90"/>
              <a:t> </a:t>
            </a:r>
            <a:r>
              <a:rPr dirty="0" sz="4300" spc="270"/>
              <a:t>FUNCIÓN</a:t>
            </a:r>
            <a:r>
              <a:rPr dirty="0" sz="4300" spc="90"/>
              <a:t> </a:t>
            </a:r>
            <a:r>
              <a:rPr dirty="0" sz="4300" spc="455"/>
              <a:t>NO</a:t>
            </a:r>
            <a:r>
              <a:rPr dirty="0" sz="4300" spc="85"/>
              <a:t> </a:t>
            </a:r>
            <a:r>
              <a:rPr dirty="0" sz="4300" spc="-105"/>
              <a:t>RECIBE</a:t>
            </a:r>
            <a:r>
              <a:rPr dirty="0" sz="4300" spc="90"/>
              <a:t> </a:t>
            </a:r>
            <a:r>
              <a:rPr dirty="0" sz="4300" spc="-100"/>
              <a:t>PARÁMETROS </a:t>
            </a:r>
            <a:r>
              <a:rPr dirty="0" sz="4300" spc="-1180"/>
              <a:t> </a:t>
            </a:r>
            <a:r>
              <a:rPr dirty="0" sz="4300" spc="-15"/>
              <a:t>(UTILIZAR</a:t>
            </a:r>
            <a:r>
              <a:rPr dirty="0" sz="4300" spc="90"/>
              <a:t> </a:t>
            </a:r>
            <a:r>
              <a:rPr dirty="0" sz="4300" spc="5"/>
              <a:t>WHILE,</a:t>
            </a:r>
            <a:r>
              <a:rPr dirty="0" sz="4300" spc="95"/>
              <a:t> </a:t>
            </a:r>
            <a:r>
              <a:rPr dirty="0" sz="4300" spc="-280"/>
              <a:t>REPEAT</a:t>
            </a:r>
            <a:r>
              <a:rPr dirty="0" sz="4300" spc="95"/>
              <a:t> </a:t>
            </a:r>
            <a:r>
              <a:rPr dirty="0" sz="4300" spc="365"/>
              <a:t>O</a:t>
            </a:r>
            <a:r>
              <a:rPr dirty="0" sz="4300" spc="95"/>
              <a:t> </a:t>
            </a:r>
            <a:r>
              <a:rPr dirty="0" sz="4300" spc="110"/>
              <a:t>LOOP).</a:t>
            </a:r>
            <a:endParaRPr sz="4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7"/>
            <a:ext cx="15805150" cy="9062085"/>
            <a:chOff x="1241456" y="603007"/>
            <a:chExt cx="15805150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7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9061464"/>
                  </a:moveTo>
                  <a:lnTo>
                    <a:pt x="0" y="0"/>
                  </a:ln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0356" y="3990351"/>
              <a:ext cx="9772649" cy="185737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91722" y="2394722"/>
            <a:ext cx="14923769" cy="1277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95"/>
              </a:spcBef>
              <a:buSzPct val="90322"/>
              <a:buFont typeface="Lucida Sans Unicode"/>
              <a:buChar char="○"/>
              <a:tabLst>
                <a:tab pos="807085" algn="l"/>
                <a:tab pos="807720" algn="l"/>
                <a:tab pos="1404620" algn="l"/>
                <a:tab pos="2044064" algn="l"/>
                <a:tab pos="3369945" algn="l"/>
                <a:tab pos="5034915" algn="l"/>
                <a:tab pos="5717540" algn="l"/>
                <a:tab pos="7212330" algn="l"/>
                <a:tab pos="8968740" algn="l"/>
                <a:tab pos="13021944" algn="l"/>
                <a:tab pos="14381480" algn="l"/>
              </a:tabLst>
            </a:pPr>
            <a:r>
              <a:rPr dirty="0" sz="310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 spc="-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100" spc="4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 spc="50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 spc="3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100" spc="5">
                <a:solidFill>
                  <a:srgbClr val="FFFFFF"/>
                </a:solidFill>
                <a:latin typeface="Trebuchet MS"/>
                <a:cs typeface="Trebuchet MS"/>
              </a:rPr>
              <a:t>í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100" spc="4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00" spc="73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100" spc="1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10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 spc="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100" spc="3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100" spc="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 spc="-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00" spc="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50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 spc="3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-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-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00" spc="2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-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00" spc="3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 spc="3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1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100" spc="3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100" spc="2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100" spc="195">
                <a:solidFill>
                  <a:srgbClr val="FFFFFF"/>
                </a:solidFill>
                <a:latin typeface="Trebuchet MS"/>
                <a:cs typeface="Trebuchet MS"/>
              </a:rPr>
              <a:t>impares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15">
                <a:solidFill>
                  <a:srgbClr val="FFFFFF"/>
                </a:solidFill>
                <a:latin typeface="Trebuchet MS"/>
                <a:cs typeface="Trebuchet MS"/>
              </a:rPr>
              <a:t>hasta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70">
                <a:solidFill>
                  <a:srgbClr val="FFFFFF"/>
                </a:solidFill>
                <a:latin typeface="Trebuchet MS"/>
                <a:cs typeface="Trebuchet MS"/>
              </a:rPr>
              <a:t>valor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54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 spc="-75"/>
              <a:t>14.CREAR</a:t>
            </a:r>
            <a:r>
              <a:rPr dirty="0" sz="4300" spc="85"/>
              <a:t> </a:t>
            </a:r>
            <a:r>
              <a:rPr dirty="0" sz="4300" spc="195"/>
              <a:t>UNA</a:t>
            </a:r>
            <a:r>
              <a:rPr dirty="0" sz="4300" spc="90"/>
              <a:t> </a:t>
            </a:r>
            <a:r>
              <a:rPr dirty="0" sz="4300" spc="270"/>
              <a:t>FUNCIÓN</a:t>
            </a:r>
            <a:r>
              <a:rPr dirty="0" sz="4300" spc="90"/>
              <a:t> </a:t>
            </a:r>
            <a:r>
              <a:rPr dirty="0" sz="4300" spc="455"/>
              <a:t>NO</a:t>
            </a:r>
            <a:r>
              <a:rPr dirty="0" sz="4300" spc="85"/>
              <a:t> </a:t>
            </a:r>
            <a:r>
              <a:rPr dirty="0" sz="4300" spc="-105"/>
              <a:t>RECIBE</a:t>
            </a:r>
            <a:r>
              <a:rPr dirty="0" sz="4300" spc="90"/>
              <a:t> </a:t>
            </a:r>
            <a:r>
              <a:rPr dirty="0" sz="4300" spc="-100"/>
              <a:t>PARÁMETROS </a:t>
            </a:r>
            <a:r>
              <a:rPr dirty="0" sz="4300" spc="-1180"/>
              <a:t> </a:t>
            </a:r>
            <a:r>
              <a:rPr dirty="0" sz="4300" spc="-15"/>
              <a:t>(UTILIZAR</a:t>
            </a:r>
            <a:r>
              <a:rPr dirty="0" sz="4300" spc="90"/>
              <a:t> </a:t>
            </a:r>
            <a:r>
              <a:rPr dirty="0" sz="4300" spc="5"/>
              <a:t>WHILE,</a:t>
            </a:r>
            <a:r>
              <a:rPr dirty="0" sz="4300" spc="95"/>
              <a:t> </a:t>
            </a:r>
            <a:r>
              <a:rPr dirty="0" sz="4300" spc="-280"/>
              <a:t>REPEAT</a:t>
            </a:r>
            <a:r>
              <a:rPr dirty="0" sz="4300" spc="95"/>
              <a:t> </a:t>
            </a:r>
            <a:r>
              <a:rPr dirty="0" sz="4300" spc="365"/>
              <a:t>O</a:t>
            </a:r>
            <a:r>
              <a:rPr dirty="0" sz="4300" spc="95"/>
              <a:t> </a:t>
            </a:r>
            <a:r>
              <a:rPr dirty="0" sz="4300" spc="110"/>
              <a:t>LOOP).</a:t>
            </a:r>
            <a:endParaRPr sz="4300"/>
          </a:p>
        </p:txBody>
      </p:sp>
      <p:sp>
        <p:nvSpPr>
          <p:cNvPr id="7" name="object 7"/>
          <p:cNvSpPr txBox="1"/>
          <p:nvPr/>
        </p:nvSpPr>
        <p:spPr>
          <a:xfrm>
            <a:off x="1660202" y="6085706"/>
            <a:ext cx="14960600" cy="2529840"/>
          </a:xfrm>
          <a:prstGeom prst="rect">
            <a:avLst/>
          </a:prstGeom>
        </p:spPr>
        <p:txBody>
          <a:bodyPr wrap="square" lIns="0" tIns="165735" rIns="0" bIns="0" rtlCol="0" vert="horz">
            <a:spAutoFit/>
          </a:bodyPr>
          <a:lstStyle/>
          <a:p>
            <a:pPr marL="539115" indent="-527050">
              <a:lnSpc>
                <a:spcPct val="100000"/>
              </a:lnSpc>
              <a:spcBef>
                <a:spcPts val="1305"/>
              </a:spcBef>
              <a:buSzPct val="90322"/>
              <a:buFont typeface="Lucida Sans Unicode"/>
              <a:buChar char="○"/>
              <a:tabLst>
                <a:tab pos="539750" algn="l"/>
              </a:tabLst>
            </a:pPr>
            <a:r>
              <a:rPr dirty="0" sz="3100" spc="170">
                <a:solidFill>
                  <a:srgbClr val="FFFFFF"/>
                </a:solidFill>
                <a:latin typeface="Trebuchet MS"/>
                <a:cs typeface="Trebuchet MS"/>
              </a:rPr>
              <a:t>Retornar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0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85">
                <a:solidFill>
                  <a:srgbClr val="FFFFFF"/>
                </a:solidFill>
                <a:latin typeface="Trebuchet MS"/>
                <a:cs typeface="Trebuchet MS"/>
              </a:rPr>
              <a:t>nueva</a:t>
            </a:r>
            <a:r>
              <a:rPr dirty="0" sz="3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355">
                <a:solidFill>
                  <a:srgbClr val="FFFFFF"/>
                </a:solidFill>
                <a:latin typeface="Trebuchet MS"/>
                <a:cs typeface="Trebuchet MS"/>
              </a:rPr>
              <a:t>cadena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50">
                <a:solidFill>
                  <a:srgbClr val="FFFFFF"/>
                </a:solidFill>
                <a:latin typeface="Trebuchet MS"/>
                <a:cs typeface="Trebuchet MS"/>
              </a:rPr>
              <a:t>concatenada.</a:t>
            </a:r>
            <a:endParaRPr sz="3100">
              <a:latin typeface="Trebuchet MS"/>
              <a:cs typeface="Trebuchet MS"/>
            </a:endParaRPr>
          </a:p>
          <a:p>
            <a:pPr marL="12700" marR="5080">
              <a:lnSpc>
                <a:spcPct val="132500"/>
              </a:lnSpc>
              <a:buSzPct val="90322"/>
              <a:buFont typeface="Lucida Sans Unicode"/>
              <a:buChar char="○"/>
              <a:tabLst>
                <a:tab pos="869315" algn="l"/>
                <a:tab pos="869950" algn="l"/>
                <a:tab pos="2820035" algn="l"/>
                <a:tab pos="3472815" algn="l"/>
                <a:tab pos="5172710" algn="l"/>
                <a:tab pos="6235065" algn="l"/>
                <a:tab pos="8485505" algn="l"/>
                <a:tab pos="8983980" algn="l"/>
                <a:tab pos="9986645" algn="l"/>
                <a:tab pos="11755120" algn="l"/>
                <a:tab pos="12569190" algn="l"/>
                <a:tab pos="13242290" algn="l"/>
              </a:tabLst>
            </a:pPr>
            <a:r>
              <a:rPr dirty="0" sz="3100" spc="1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 spc="-22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1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-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00" spc="50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-1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100" spc="345">
                <a:solidFill>
                  <a:srgbClr val="FFFFFF"/>
                </a:solidFill>
                <a:latin typeface="Trebuchet MS"/>
                <a:cs typeface="Trebuchet MS"/>
              </a:rPr>
              <a:t>ó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 spc="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00" spc="5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 spc="74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3100" spc="-1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5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50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6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 spc="4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100" spc="509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 spc="5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100" spc="2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 spc="-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00" spc="3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100" spc="3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100" spc="2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100" spc="3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00" spc="3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100" spc="-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00" spc="215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dirty="0" sz="3100" spc="114">
                <a:solidFill>
                  <a:srgbClr val="FFFFFF"/>
                </a:solidFill>
                <a:latin typeface="Trebuchet MS"/>
                <a:cs typeface="Trebuchet MS"/>
              </a:rPr>
              <a:t>funcionamiento.</a:t>
            </a:r>
            <a:endParaRPr sz="3100">
              <a:latin typeface="Trebuchet MS"/>
              <a:cs typeface="Trebuchet MS"/>
            </a:endParaRPr>
          </a:p>
          <a:p>
            <a:pPr marL="539115" indent="-527050">
              <a:lnSpc>
                <a:spcPct val="100000"/>
              </a:lnSpc>
              <a:spcBef>
                <a:spcPts val="1210"/>
              </a:spcBef>
              <a:buSzPct val="90322"/>
              <a:buFont typeface="Lucida Sans Unicode"/>
              <a:buChar char="○"/>
              <a:tabLst>
                <a:tab pos="539750" algn="l"/>
              </a:tabLst>
            </a:pPr>
            <a:r>
              <a:rPr dirty="0" sz="3100" spc="235">
                <a:solidFill>
                  <a:srgbClr val="FFFFFF"/>
                </a:solidFill>
                <a:latin typeface="Trebuchet MS"/>
                <a:cs typeface="Trebuchet MS"/>
              </a:rPr>
              <a:t>Nota:</a:t>
            </a:r>
            <a:r>
              <a:rPr dirty="0" sz="3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70">
                <a:solidFill>
                  <a:srgbClr val="FFFFFF"/>
                </a:solidFill>
                <a:latin typeface="Trebuchet MS"/>
                <a:cs typeface="Trebuchet MS"/>
              </a:rPr>
              <a:t>Esta</a:t>
            </a:r>
            <a:r>
              <a:rPr dirty="0" sz="3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14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3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95">
                <a:solidFill>
                  <a:srgbClr val="FFFFFF"/>
                </a:solidFill>
                <a:latin typeface="Trebuchet MS"/>
                <a:cs typeface="Trebuchet MS"/>
              </a:rPr>
              <a:t>está</a:t>
            </a:r>
            <a:r>
              <a:rPr dirty="0" sz="3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20">
                <a:solidFill>
                  <a:srgbClr val="FFFFFF"/>
                </a:solidFill>
                <a:latin typeface="Trebuchet MS"/>
                <a:cs typeface="Trebuchet MS"/>
              </a:rPr>
              <a:t>llamando</a:t>
            </a:r>
            <a:r>
              <a:rPr dirty="0" sz="3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4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95">
                <a:solidFill>
                  <a:srgbClr val="FFFFFF"/>
                </a:solidFill>
                <a:latin typeface="Trebuchet MS"/>
                <a:cs typeface="Trebuchet MS"/>
              </a:rPr>
              <a:t>otra</a:t>
            </a:r>
            <a:r>
              <a:rPr dirty="0" sz="31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45">
                <a:solidFill>
                  <a:srgbClr val="FFFFFF"/>
                </a:solidFill>
                <a:latin typeface="Trebuchet MS"/>
                <a:cs typeface="Trebuchet MS"/>
              </a:rPr>
              <a:t>función,</a:t>
            </a:r>
            <a:r>
              <a:rPr dirty="0" sz="3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10">
                <a:solidFill>
                  <a:srgbClr val="FFFFFF"/>
                </a:solidFill>
                <a:latin typeface="Trebuchet MS"/>
                <a:cs typeface="Trebuchet MS"/>
              </a:rPr>
              <a:t>considere</a:t>
            </a:r>
            <a:r>
              <a:rPr dirty="0" sz="31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80">
                <a:solidFill>
                  <a:srgbClr val="FFFFFF"/>
                </a:solidFill>
                <a:latin typeface="Trebuchet MS"/>
                <a:cs typeface="Trebuchet MS"/>
              </a:rPr>
              <a:t>eso.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3"/>
            <a:ext cx="15805150" cy="9062085"/>
            <a:chOff x="1241456" y="603003"/>
            <a:chExt cx="15805150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3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8793" y="2989320"/>
              <a:ext cx="10067924" cy="5305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 spc="-75"/>
              <a:t>14.CREAR</a:t>
            </a:r>
            <a:r>
              <a:rPr dirty="0" sz="4300" spc="85"/>
              <a:t> </a:t>
            </a:r>
            <a:r>
              <a:rPr dirty="0" sz="4300" spc="195"/>
              <a:t>UNA</a:t>
            </a:r>
            <a:r>
              <a:rPr dirty="0" sz="4300" spc="90"/>
              <a:t> </a:t>
            </a:r>
            <a:r>
              <a:rPr dirty="0" sz="4300" spc="270"/>
              <a:t>FUNCIÓN</a:t>
            </a:r>
            <a:r>
              <a:rPr dirty="0" sz="4300" spc="90"/>
              <a:t> </a:t>
            </a:r>
            <a:r>
              <a:rPr dirty="0" sz="4300" spc="455"/>
              <a:t>NO</a:t>
            </a:r>
            <a:r>
              <a:rPr dirty="0" sz="4300" spc="85"/>
              <a:t> </a:t>
            </a:r>
            <a:r>
              <a:rPr dirty="0" sz="4300" spc="-105"/>
              <a:t>RECIBE</a:t>
            </a:r>
            <a:r>
              <a:rPr dirty="0" sz="4300" spc="90"/>
              <a:t> </a:t>
            </a:r>
            <a:r>
              <a:rPr dirty="0" sz="4300" spc="-100"/>
              <a:t>PARÁMETROS </a:t>
            </a:r>
            <a:r>
              <a:rPr dirty="0" sz="4300" spc="-1180"/>
              <a:t> </a:t>
            </a:r>
            <a:r>
              <a:rPr dirty="0" sz="4300" spc="-15"/>
              <a:t>(UTILIZAR</a:t>
            </a:r>
            <a:r>
              <a:rPr dirty="0" sz="4300" spc="90"/>
              <a:t> </a:t>
            </a:r>
            <a:r>
              <a:rPr dirty="0" sz="4300" spc="5"/>
              <a:t>WHILE,</a:t>
            </a:r>
            <a:r>
              <a:rPr dirty="0" sz="4300" spc="95"/>
              <a:t> </a:t>
            </a:r>
            <a:r>
              <a:rPr dirty="0" sz="4300" spc="-280"/>
              <a:t>REPEAT</a:t>
            </a:r>
            <a:r>
              <a:rPr dirty="0" sz="4300" spc="95"/>
              <a:t> </a:t>
            </a:r>
            <a:r>
              <a:rPr dirty="0" sz="4300" spc="365"/>
              <a:t>O</a:t>
            </a:r>
            <a:r>
              <a:rPr dirty="0" sz="4300" spc="95"/>
              <a:t> </a:t>
            </a:r>
            <a:r>
              <a:rPr dirty="0" sz="4300" spc="110"/>
              <a:t>LOOP).</a:t>
            </a:r>
            <a:endParaRPr sz="4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7"/>
            <a:ext cx="16358869" cy="9062085"/>
            <a:chOff x="1241456" y="603007"/>
            <a:chExt cx="16358869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7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9061464"/>
                  </a:moveTo>
                  <a:lnTo>
                    <a:pt x="0" y="0"/>
                  </a:ln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9889" y="2720631"/>
              <a:ext cx="5819774" cy="6010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25" y="3431970"/>
              <a:ext cx="9315449" cy="41243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 spc="-75"/>
              <a:t>14.CREAR</a:t>
            </a:r>
            <a:r>
              <a:rPr dirty="0" sz="4300" spc="85"/>
              <a:t> </a:t>
            </a:r>
            <a:r>
              <a:rPr dirty="0" sz="4300" spc="195"/>
              <a:t>UNA</a:t>
            </a:r>
            <a:r>
              <a:rPr dirty="0" sz="4300" spc="90"/>
              <a:t> </a:t>
            </a:r>
            <a:r>
              <a:rPr dirty="0" sz="4300" spc="270"/>
              <a:t>FUNCIÓN</a:t>
            </a:r>
            <a:r>
              <a:rPr dirty="0" sz="4300" spc="90"/>
              <a:t> </a:t>
            </a:r>
            <a:r>
              <a:rPr dirty="0" sz="4300" spc="455"/>
              <a:t>NO</a:t>
            </a:r>
            <a:r>
              <a:rPr dirty="0" sz="4300" spc="85"/>
              <a:t> </a:t>
            </a:r>
            <a:r>
              <a:rPr dirty="0" sz="4300" spc="-105"/>
              <a:t>RECIBE</a:t>
            </a:r>
            <a:r>
              <a:rPr dirty="0" sz="4300" spc="90"/>
              <a:t> </a:t>
            </a:r>
            <a:r>
              <a:rPr dirty="0" sz="4300" spc="-100"/>
              <a:t>PARÁMETROS </a:t>
            </a:r>
            <a:r>
              <a:rPr dirty="0" sz="4300" spc="-1180"/>
              <a:t> </a:t>
            </a:r>
            <a:r>
              <a:rPr dirty="0" sz="4300" spc="-15"/>
              <a:t>(UTILIZAR</a:t>
            </a:r>
            <a:r>
              <a:rPr dirty="0" sz="4300" spc="90"/>
              <a:t> </a:t>
            </a:r>
            <a:r>
              <a:rPr dirty="0" sz="4300" spc="5"/>
              <a:t>WHILE,</a:t>
            </a:r>
            <a:r>
              <a:rPr dirty="0" sz="4300" spc="95"/>
              <a:t> </a:t>
            </a:r>
            <a:r>
              <a:rPr dirty="0" sz="4300" spc="-280"/>
              <a:t>REPEAT</a:t>
            </a:r>
            <a:r>
              <a:rPr dirty="0" sz="4300" spc="95"/>
              <a:t> </a:t>
            </a:r>
            <a:r>
              <a:rPr dirty="0" sz="4300" spc="365"/>
              <a:t>O</a:t>
            </a:r>
            <a:r>
              <a:rPr dirty="0" sz="4300" spc="95"/>
              <a:t> </a:t>
            </a:r>
            <a:r>
              <a:rPr dirty="0" sz="4300" spc="110"/>
              <a:t>LOOP).</a:t>
            </a:r>
            <a:endParaRPr sz="4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3"/>
            <a:ext cx="15805150" cy="9062085"/>
            <a:chOff x="1241456" y="603003"/>
            <a:chExt cx="15805150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3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9085" y="4684062"/>
              <a:ext cx="10172699" cy="40100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60202" y="2043594"/>
            <a:ext cx="14613255" cy="2428875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marL="517525" indent="-505459">
              <a:lnSpc>
                <a:spcPct val="100000"/>
              </a:lnSpc>
              <a:spcBef>
                <a:spcPts val="1230"/>
              </a:spcBef>
              <a:buSzPct val="90000"/>
              <a:buFont typeface="Lucida Sans Unicode"/>
              <a:buChar char="○"/>
              <a:tabLst>
                <a:tab pos="518159" algn="l"/>
              </a:tabLst>
            </a:pPr>
            <a:r>
              <a:rPr dirty="0" sz="3000" spc="17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10">
                <a:solidFill>
                  <a:srgbClr val="FFFFFF"/>
                </a:solidFill>
                <a:latin typeface="Trebuchet MS"/>
                <a:cs typeface="Trebuchet MS"/>
              </a:rPr>
              <a:t>recibe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6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30">
                <a:solidFill>
                  <a:srgbClr val="FFFFFF"/>
                </a:solidFill>
                <a:latin typeface="Trebuchet MS"/>
                <a:cs typeface="Trebuchet MS"/>
              </a:rPr>
              <a:t>cadena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0">
                <a:solidFill>
                  <a:srgbClr val="FFFFFF"/>
                </a:solidFill>
                <a:latin typeface="Trebuchet MS"/>
                <a:cs typeface="Trebuchet MS"/>
              </a:rPr>
              <a:t>retorna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70">
                <a:solidFill>
                  <a:srgbClr val="FFFFFF"/>
                </a:solidFill>
                <a:latin typeface="Trebuchet MS"/>
                <a:cs typeface="Trebuchet MS"/>
              </a:rPr>
              <a:t>TEXT.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31400"/>
              </a:lnSpc>
              <a:buSzPct val="90000"/>
              <a:buFont typeface="Lucida Sans Unicode"/>
              <a:buChar char="○"/>
              <a:tabLst>
                <a:tab pos="563245" algn="l"/>
                <a:tab pos="563880" algn="l"/>
              </a:tabLst>
            </a:pPr>
            <a:r>
              <a:rPr dirty="0" sz="3000" spc="155">
                <a:solidFill>
                  <a:srgbClr val="FFFFFF"/>
                </a:solidFill>
                <a:latin typeface="Trebuchet MS"/>
                <a:cs typeface="Trebuchet MS"/>
              </a:rPr>
              <a:t>Retornar</a:t>
            </a:r>
            <a:r>
              <a:rPr dirty="0" sz="300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25">
                <a:solidFill>
                  <a:srgbClr val="FFFFFF"/>
                </a:solidFill>
                <a:latin typeface="Trebuchet MS"/>
                <a:cs typeface="Trebuchet MS"/>
              </a:rPr>
              <a:t>todas</a:t>
            </a:r>
            <a:r>
              <a:rPr dirty="0" sz="3000" spc="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4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00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04">
                <a:solidFill>
                  <a:srgbClr val="FFFFFF"/>
                </a:solidFill>
                <a:latin typeface="Trebuchet MS"/>
                <a:cs typeface="Trebuchet MS"/>
              </a:rPr>
              <a:t>vocales</a:t>
            </a:r>
            <a:r>
              <a:rPr dirty="0" sz="3000" spc="265">
                <a:solidFill>
                  <a:srgbClr val="FFFFFF"/>
                </a:solidFill>
                <a:latin typeface="Trebuchet MS"/>
                <a:cs typeface="Trebuchet MS"/>
              </a:rPr>
              <a:t> ordenadas</a:t>
            </a:r>
            <a:r>
              <a:rPr dirty="0" sz="300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25">
                <a:solidFill>
                  <a:srgbClr val="FFFFFF"/>
                </a:solidFill>
                <a:latin typeface="Trebuchet MS"/>
                <a:cs typeface="Trebuchet MS"/>
              </a:rPr>
              <a:t>indicando</a:t>
            </a:r>
            <a:r>
              <a:rPr dirty="0" sz="300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8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000" spc="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50">
                <a:solidFill>
                  <a:srgbClr val="FFFFFF"/>
                </a:solidFill>
                <a:latin typeface="Trebuchet MS"/>
                <a:cs typeface="Trebuchet MS"/>
              </a:rPr>
              <a:t>cantidad</a:t>
            </a:r>
            <a:r>
              <a:rPr dirty="0" sz="3000" spc="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00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95">
                <a:solidFill>
                  <a:srgbClr val="FFFFFF"/>
                </a:solidFill>
                <a:latin typeface="Trebuchet MS"/>
                <a:cs typeface="Trebuchet MS"/>
              </a:rPr>
              <a:t>veces </a:t>
            </a:r>
            <a:r>
              <a:rPr dirty="0" sz="3000" spc="-8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9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40">
                <a:solidFill>
                  <a:srgbClr val="FFFFFF"/>
                </a:solidFill>
                <a:latin typeface="Trebuchet MS"/>
                <a:cs typeface="Trebuchet MS"/>
              </a:rPr>
              <a:t>repite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8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29">
                <a:solidFill>
                  <a:srgbClr val="FFFFFF"/>
                </a:solidFill>
                <a:latin typeface="Trebuchet MS"/>
                <a:cs typeface="Trebuchet MS"/>
              </a:rPr>
              <a:t>cadena.</a:t>
            </a:r>
            <a:endParaRPr sz="3000">
              <a:latin typeface="Trebuchet MS"/>
              <a:cs typeface="Trebuchet MS"/>
            </a:endParaRPr>
          </a:p>
          <a:p>
            <a:pPr marL="517525" indent="-505459">
              <a:lnSpc>
                <a:spcPct val="100000"/>
              </a:lnSpc>
              <a:spcBef>
                <a:spcPts val="1135"/>
              </a:spcBef>
              <a:buSzPct val="90000"/>
              <a:buFont typeface="Lucida Sans Unicode"/>
              <a:buChar char="○"/>
              <a:tabLst>
                <a:tab pos="518159" algn="l"/>
              </a:tabLst>
            </a:pPr>
            <a:r>
              <a:rPr dirty="0" sz="3000" spc="165">
                <a:solidFill>
                  <a:srgbClr val="FFFFFF"/>
                </a:solidFill>
                <a:latin typeface="Trebuchet MS"/>
                <a:cs typeface="Trebuchet MS"/>
              </a:rPr>
              <a:t>Resultado</a:t>
            </a:r>
            <a:r>
              <a:rPr dirty="0" sz="3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95">
                <a:solidFill>
                  <a:srgbClr val="FFFFFF"/>
                </a:solidFill>
                <a:latin typeface="Trebuchet MS"/>
                <a:cs typeface="Trebuchet MS"/>
              </a:rPr>
              <a:t>esperado.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0202" y="8653133"/>
            <a:ext cx="1461389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400"/>
              </a:lnSpc>
              <a:spcBef>
                <a:spcPts val="100"/>
              </a:spcBef>
              <a:buSzPct val="90000"/>
              <a:buFont typeface="Lucida Sans Unicode"/>
              <a:buChar char="○"/>
              <a:tabLst>
                <a:tab pos="877569" algn="l"/>
                <a:tab pos="878205" algn="l"/>
                <a:tab pos="2770505" algn="l"/>
                <a:tab pos="3418204" algn="l"/>
                <a:tab pos="5071110" algn="l"/>
                <a:tab pos="6111875" algn="l"/>
                <a:tab pos="8292465" algn="l"/>
                <a:tab pos="8792210" algn="l"/>
                <a:tab pos="9775825" algn="l"/>
                <a:tab pos="11494135" algn="l"/>
                <a:tab pos="12296775" algn="l"/>
                <a:tab pos="12964160" algn="l"/>
              </a:tabLst>
            </a:pPr>
            <a:r>
              <a:rPr dirty="0" sz="3000" spc="1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3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-22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4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2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-1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3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320">
                <a:solidFill>
                  <a:srgbClr val="FFFFFF"/>
                </a:solidFill>
                <a:latin typeface="Trebuchet MS"/>
                <a:cs typeface="Trebuchet MS"/>
              </a:rPr>
              <a:t>ó</a:t>
            </a:r>
            <a:r>
              <a:rPr dirty="0" sz="3000" spc="3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5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2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2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70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3000" spc="-14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5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2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2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00" spc="4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3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2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 spc="4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4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53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00" spc="2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3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00" spc="2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000" spc="3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3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000" spc="2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3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00" spc="20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dirty="0" sz="3000" spc="100">
                <a:solidFill>
                  <a:srgbClr val="FFFFFF"/>
                </a:solidFill>
                <a:latin typeface="Trebuchet MS"/>
                <a:cs typeface="Trebuchet MS"/>
              </a:rPr>
              <a:t>funcionamiento.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dirty="0" spc="-65">
                <a:solidFill>
                  <a:srgbClr val="00E3B8"/>
                </a:solidFill>
              </a:rPr>
              <a:t>1</a:t>
            </a:r>
            <a:r>
              <a:rPr dirty="0" spc="-65"/>
              <a:t>5.CREAR</a:t>
            </a:r>
            <a:r>
              <a:rPr dirty="0" spc="75"/>
              <a:t> </a:t>
            </a:r>
            <a:r>
              <a:rPr dirty="0" spc="160"/>
              <a:t>UNA</a:t>
            </a:r>
            <a:r>
              <a:rPr dirty="0" spc="75"/>
              <a:t> </a:t>
            </a:r>
            <a:r>
              <a:rPr dirty="0" spc="215"/>
              <a:t>FUNCIÓN</a:t>
            </a:r>
            <a:r>
              <a:rPr dirty="0" spc="75"/>
              <a:t> </a:t>
            </a:r>
            <a:r>
              <a:rPr dirty="0" spc="45"/>
              <a:t>QUE</a:t>
            </a:r>
            <a:r>
              <a:rPr dirty="0" spc="75"/>
              <a:t> </a:t>
            </a:r>
            <a:r>
              <a:rPr dirty="0" spc="-5"/>
              <a:t>DETERMINA</a:t>
            </a:r>
            <a:r>
              <a:rPr dirty="0" spc="75"/>
              <a:t> </a:t>
            </a:r>
            <a:r>
              <a:rPr dirty="0" spc="15"/>
              <a:t>CUANTAS</a:t>
            </a:r>
            <a:r>
              <a:rPr dirty="0" spc="75"/>
              <a:t> </a:t>
            </a:r>
            <a:r>
              <a:rPr dirty="0" spc="-100"/>
              <a:t>VECES</a:t>
            </a:r>
            <a:r>
              <a:rPr dirty="0" spc="75"/>
              <a:t> </a:t>
            </a:r>
            <a:r>
              <a:rPr dirty="0" spc="-285"/>
              <a:t>SE </a:t>
            </a:r>
            <a:r>
              <a:rPr dirty="0" spc="-955"/>
              <a:t> </a:t>
            </a:r>
            <a:r>
              <a:rPr dirty="0" spc="-185"/>
              <a:t>REPITE</a:t>
            </a:r>
            <a:r>
              <a:rPr dirty="0" spc="70"/>
              <a:t> </a:t>
            </a:r>
            <a:r>
              <a:rPr dirty="0" spc="-270"/>
              <a:t>LAS</a:t>
            </a:r>
            <a:r>
              <a:rPr dirty="0" spc="75"/>
              <a:t> </a:t>
            </a:r>
            <a:r>
              <a:rPr dirty="0" spc="-30"/>
              <a:t>VOCALES.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4"/>
            <a:ext cx="15805150" cy="9062085"/>
            <a:chOff x="1241456" y="603004"/>
            <a:chExt cx="15805150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4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9729" y="2773750"/>
              <a:ext cx="5543549" cy="62388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7632" y="2773750"/>
              <a:ext cx="8915399" cy="62579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dirty="0" spc="-65">
                <a:solidFill>
                  <a:srgbClr val="00E3B8"/>
                </a:solidFill>
              </a:rPr>
              <a:t>1</a:t>
            </a:r>
            <a:r>
              <a:rPr dirty="0" spc="-65"/>
              <a:t>5.CREAR</a:t>
            </a:r>
            <a:r>
              <a:rPr dirty="0" spc="75"/>
              <a:t> </a:t>
            </a:r>
            <a:r>
              <a:rPr dirty="0" spc="160"/>
              <a:t>UNA</a:t>
            </a:r>
            <a:r>
              <a:rPr dirty="0" spc="75"/>
              <a:t> </a:t>
            </a:r>
            <a:r>
              <a:rPr dirty="0" spc="215"/>
              <a:t>FUNCIÓN</a:t>
            </a:r>
            <a:r>
              <a:rPr dirty="0" spc="75"/>
              <a:t> </a:t>
            </a:r>
            <a:r>
              <a:rPr dirty="0" spc="45"/>
              <a:t>QUE</a:t>
            </a:r>
            <a:r>
              <a:rPr dirty="0" spc="75"/>
              <a:t> </a:t>
            </a:r>
            <a:r>
              <a:rPr dirty="0" spc="-5"/>
              <a:t>DETERMINA</a:t>
            </a:r>
            <a:r>
              <a:rPr dirty="0" spc="75"/>
              <a:t> </a:t>
            </a:r>
            <a:r>
              <a:rPr dirty="0" spc="15"/>
              <a:t>CUANTAS</a:t>
            </a:r>
            <a:r>
              <a:rPr dirty="0" spc="75"/>
              <a:t> </a:t>
            </a:r>
            <a:r>
              <a:rPr dirty="0" spc="-100"/>
              <a:t>VECES</a:t>
            </a:r>
            <a:r>
              <a:rPr dirty="0" spc="75"/>
              <a:t> </a:t>
            </a:r>
            <a:r>
              <a:rPr dirty="0" spc="-285"/>
              <a:t>SE </a:t>
            </a:r>
            <a:r>
              <a:rPr dirty="0" spc="-955"/>
              <a:t> </a:t>
            </a:r>
            <a:r>
              <a:rPr dirty="0" spc="-185"/>
              <a:t>REPITE</a:t>
            </a:r>
            <a:r>
              <a:rPr dirty="0" spc="70"/>
              <a:t> </a:t>
            </a:r>
            <a:r>
              <a:rPr dirty="0" spc="-270"/>
              <a:t>LAS</a:t>
            </a:r>
            <a:r>
              <a:rPr dirty="0" spc="75"/>
              <a:t> </a:t>
            </a:r>
            <a:r>
              <a:rPr dirty="0" spc="-30"/>
              <a:t>VOCALES.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7"/>
            <a:ext cx="16596994" cy="9062085"/>
            <a:chOff x="1241456" y="603007"/>
            <a:chExt cx="16596994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7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9061464"/>
                  </a:moveTo>
                  <a:lnTo>
                    <a:pt x="0" y="0"/>
                  </a:ln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5185" y="2513833"/>
              <a:ext cx="7962899" cy="52387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100"/>
              </a:spcBef>
              <a:buSzPct val="88461"/>
              <a:buFont typeface="Lucida Sans Unicode"/>
              <a:buChar char="○"/>
              <a:tabLst>
                <a:tab pos="560705" algn="l"/>
                <a:tab pos="561340" algn="l"/>
                <a:tab pos="1103630" algn="l"/>
                <a:tab pos="2448560" algn="l"/>
                <a:tab pos="3481070" algn="l"/>
                <a:tab pos="4076700" algn="l"/>
                <a:tab pos="5591810" algn="l"/>
                <a:tab pos="6117590" algn="l"/>
              </a:tabLst>
            </a:pPr>
            <a:r>
              <a:rPr dirty="0" spc="-85"/>
              <a:t>L</a:t>
            </a:r>
            <a:r>
              <a:rPr dirty="0" spc="385"/>
              <a:t>a</a:t>
            </a:r>
            <a:r>
              <a:rPr dirty="0"/>
              <a:t>	</a:t>
            </a:r>
            <a:r>
              <a:rPr dirty="0" spc="-30"/>
              <a:t>f</a:t>
            </a:r>
            <a:r>
              <a:rPr dirty="0" spc="-25"/>
              <a:t>u</a:t>
            </a:r>
            <a:r>
              <a:rPr dirty="0" spc="70"/>
              <a:t>n</a:t>
            </a:r>
            <a:r>
              <a:rPr dirty="0" spc="295"/>
              <a:t>c</a:t>
            </a:r>
            <a:r>
              <a:rPr dirty="0" spc="15"/>
              <a:t>i</a:t>
            </a:r>
            <a:r>
              <a:rPr dirty="0" spc="280"/>
              <a:t>ó</a:t>
            </a:r>
            <a:r>
              <a:rPr dirty="0" spc="35"/>
              <a:t>n</a:t>
            </a:r>
            <a:r>
              <a:rPr dirty="0"/>
              <a:t>	</a:t>
            </a:r>
            <a:r>
              <a:rPr dirty="0" spc="320"/>
              <a:t>d</a:t>
            </a:r>
            <a:r>
              <a:rPr dirty="0" spc="245"/>
              <a:t>e</a:t>
            </a:r>
            <a:r>
              <a:rPr dirty="0" spc="320"/>
              <a:t>b</a:t>
            </a:r>
            <a:r>
              <a:rPr dirty="0" spc="210"/>
              <a:t>e</a:t>
            </a:r>
            <a:r>
              <a:rPr dirty="0"/>
              <a:t>	</a:t>
            </a:r>
            <a:r>
              <a:rPr dirty="0" spc="320"/>
              <a:t>d</a:t>
            </a:r>
            <a:r>
              <a:rPr dirty="0" spc="210"/>
              <a:t>e</a:t>
            </a:r>
            <a:r>
              <a:rPr dirty="0"/>
              <a:t>	</a:t>
            </a:r>
            <a:r>
              <a:rPr dirty="0" spc="10"/>
              <a:t>r</a:t>
            </a:r>
            <a:r>
              <a:rPr dirty="0" spc="245"/>
              <a:t>e</a:t>
            </a:r>
            <a:r>
              <a:rPr dirty="0" spc="-55"/>
              <a:t>t</a:t>
            </a:r>
            <a:r>
              <a:rPr dirty="0" spc="280"/>
              <a:t>o</a:t>
            </a:r>
            <a:r>
              <a:rPr dirty="0" spc="10"/>
              <a:t>r</a:t>
            </a:r>
            <a:r>
              <a:rPr dirty="0" spc="70"/>
              <a:t>n</a:t>
            </a:r>
            <a:r>
              <a:rPr dirty="0" spc="420"/>
              <a:t>a</a:t>
            </a:r>
            <a:r>
              <a:rPr dirty="0" spc="-25"/>
              <a:t>r</a:t>
            </a:r>
            <a:r>
              <a:rPr dirty="0"/>
              <a:t>	</a:t>
            </a:r>
            <a:r>
              <a:rPr dirty="0" spc="-25"/>
              <a:t>u</a:t>
            </a:r>
            <a:r>
              <a:rPr dirty="0" spc="35"/>
              <a:t>n</a:t>
            </a:r>
            <a:r>
              <a:rPr dirty="0"/>
              <a:t>	</a:t>
            </a:r>
            <a:r>
              <a:rPr dirty="0" spc="-55"/>
              <a:t>t</a:t>
            </a:r>
            <a:r>
              <a:rPr dirty="0" spc="245"/>
              <a:t>e</a:t>
            </a:r>
            <a:r>
              <a:rPr dirty="0" spc="114"/>
              <a:t>x</a:t>
            </a:r>
            <a:r>
              <a:rPr dirty="0" spc="-55"/>
              <a:t>t</a:t>
            </a:r>
            <a:r>
              <a:rPr dirty="0" spc="280"/>
              <a:t>o</a:t>
            </a:r>
            <a:r>
              <a:rPr dirty="0" spc="55"/>
              <a:t>(</a:t>
            </a:r>
            <a:r>
              <a:rPr dirty="0" spc="-130"/>
              <a:t>T</a:t>
            </a:r>
            <a:r>
              <a:rPr dirty="0" spc="155"/>
              <a:t>E</a:t>
            </a:r>
            <a:r>
              <a:rPr dirty="0" spc="150"/>
              <a:t>X</a:t>
            </a:r>
            <a:r>
              <a:rPr dirty="0" spc="-130"/>
              <a:t>T</a:t>
            </a:r>
            <a:r>
              <a:rPr dirty="0" spc="20"/>
              <a:t>)  </a:t>
            </a:r>
            <a:r>
              <a:rPr dirty="0" spc="220"/>
              <a:t>como</a:t>
            </a:r>
            <a:r>
              <a:rPr dirty="0" spc="65"/>
              <a:t> </a:t>
            </a:r>
            <a:r>
              <a:rPr dirty="0" spc="95"/>
              <a:t>respuesta.</a:t>
            </a:r>
          </a:p>
          <a:p>
            <a:pPr marL="12700" marR="7620">
              <a:lnSpc>
                <a:spcPct val="132200"/>
              </a:lnSpc>
              <a:buSzPct val="88461"/>
              <a:buFont typeface="Lucida Sans Unicode"/>
              <a:buChar char="○"/>
              <a:tabLst>
                <a:tab pos="992505" algn="l"/>
                <a:tab pos="993140" algn="l"/>
                <a:tab pos="1654810" algn="l"/>
                <a:tab pos="3800475" algn="l"/>
                <a:tab pos="4528185" algn="l"/>
                <a:tab pos="5269865" algn="l"/>
                <a:tab pos="6475095" algn="l"/>
              </a:tabLst>
            </a:pPr>
            <a:r>
              <a:rPr dirty="0" spc="155"/>
              <a:t>E</a:t>
            </a:r>
            <a:r>
              <a:rPr dirty="0" spc="-95"/>
              <a:t>l</a:t>
            </a:r>
            <a:r>
              <a:rPr dirty="0"/>
              <a:t>	</a:t>
            </a:r>
            <a:r>
              <a:rPr dirty="0" spc="320"/>
              <a:t>p</a:t>
            </a:r>
            <a:r>
              <a:rPr dirty="0" spc="420"/>
              <a:t>a</a:t>
            </a:r>
            <a:r>
              <a:rPr dirty="0" spc="10"/>
              <a:t>r</a:t>
            </a:r>
            <a:r>
              <a:rPr dirty="0" spc="420"/>
              <a:t>á</a:t>
            </a:r>
            <a:r>
              <a:rPr dirty="0" spc="60"/>
              <a:t>m</a:t>
            </a:r>
            <a:r>
              <a:rPr dirty="0" spc="245"/>
              <a:t>e</a:t>
            </a:r>
            <a:r>
              <a:rPr dirty="0" spc="-55"/>
              <a:t>t</a:t>
            </a:r>
            <a:r>
              <a:rPr dirty="0" spc="10"/>
              <a:t>r</a:t>
            </a:r>
            <a:r>
              <a:rPr dirty="0" spc="245"/>
              <a:t>o</a:t>
            </a:r>
            <a:r>
              <a:rPr dirty="0"/>
              <a:t>	</a:t>
            </a:r>
            <a:r>
              <a:rPr dirty="0" spc="245"/>
              <a:t>e</a:t>
            </a:r>
            <a:r>
              <a:rPr dirty="0" spc="20"/>
              <a:t>s</a:t>
            </a:r>
            <a:r>
              <a:rPr dirty="0"/>
              <a:t>	</a:t>
            </a:r>
            <a:r>
              <a:rPr dirty="0" spc="-25"/>
              <a:t>u</a:t>
            </a:r>
            <a:r>
              <a:rPr dirty="0" spc="35"/>
              <a:t>n</a:t>
            </a:r>
            <a:r>
              <a:rPr dirty="0"/>
              <a:t>	</a:t>
            </a:r>
            <a:r>
              <a:rPr dirty="0" spc="55"/>
              <a:t>v</a:t>
            </a:r>
            <a:r>
              <a:rPr dirty="0" spc="420"/>
              <a:t>a</a:t>
            </a:r>
            <a:r>
              <a:rPr dirty="0" spc="-60"/>
              <a:t>l</a:t>
            </a:r>
            <a:r>
              <a:rPr dirty="0" spc="280"/>
              <a:t>o</a:t>
            </a:r>
            <a:r>
              <a:rPr dirty="0" spc="-25"/>
              <a:t>r</a:t>
            </a:r>
            <a:r>
              <a:rPr dirty="0"/>
              <a:t>	</a:t>
            </a:r>
            <a:r>
              <a:rPr dirty="0" spc="70"/>
              <a:t>n</a:t>
            </a:r>
            <a:r>
              <a:rPr dirty="0" spc="-25"/>
              <a:t>u</a:t>
            </a:r>
            <a:r>
              <a:rPr dirty="0" spc="60"/>
              <a:t>m</a:t>
            </a:r>
            <a:r>
              <a:rPr dirty="0" spc="245"/>
              <a:t>é</a:t>
            </a:r>
            <a:r>
              <a:rPr dirty="0" spc="10"/>
              <a:t>r</a:t>
            </a:r>
            <a:r>
              <a:rPr dirty="0" spc="15"/>
              <a:t>i</a:t>
            </a:r>
            <a:r>
              <a:rPr dirty="0" spc="295"/>
              <a:t>c</a:t>
            </a:r>
            <a:r>
              <a:rPr dirty="0" spc="175"/>
              <a:t>o  </a:t>
            </a:r>
            <a:r>
              <a:rPr dirty="0" spc="120"/>
              <a:t>credit_number.</a:t>
            </a:r>
          </a:p>
          <a:p>
            <a:pPr marL="451484" indent="-438784">
              <a:lnSpc>
                <a:spcPct val="100000"/>
              </a:lnSpc>
              <a:spcBef>
                <a:spcPts val="1005"/>
              </a:spcBef>
              <a:buSzPct val="88461"/>
              <a:buFont typeface="Lucida Sans Unicode"/>
              <a:buChar char="○"/>
              <a:tabLst>
                <a:tab pos="451484" algn="l"/>
              </a:tabLst>
            </a:pPr>
            <a:r>
              <a:rPr dirty="0" spc="95"/>
              <a:t>Si</a:t>
            </a:r>
            <a:r>
              <a:rPr dirty="0" spc="65"/>
              <a:t> </a:t>
            </a:r>
            <a:r>
              <a:rPr dirty="0" spc="135"/>
              <a:t>es</a:t>
            </a:r>
            <a:r>
              <a:rPr dirty="0" spc="65"/>
              <a:t> </a:t>
            </a:r>
            <a:r>
              <a:rPr dirty="0" spc="165"/>
              <a:t>mayor</a:t>
            </a:r>
            <a:r>
              <a:rPr dirty="0" spc="65"/>
              <a:t> </a:t>
            </a:r>
            <a:r>
              <a:rPr dirty="0" spc="385"/>
              <a:t>a</a:t>
            </a:r>
            <a:r>
              <a:rPr dirty="0" spc="70"/>
              <a:t> </a:t>
            </a:r>
            <a:r>
              <a:rPr dirty="0" spc="434"/>
              <a:t>50000</a:t>
            </a:r>
            <a:r>
              <a:rPr dirty="0" spc="65"/>
              <a:t> </a:t>
            </a:r>
            <a:r>
              <a:rPr dirty="0" spc="135"/>
              <a:t>es</a:t>
            </a:r>
            <a:r>
              <a:rPr dirty="0" spc="65"/>
              <a:t> </a:t>
            </a:r>
            <a:r>
              <a:rPr dirty="0" spc="105"/>
              <a:t>PLATINIUM.</a:t>
            </a:r>
            <a:r>
              <a:rPr dirty="0" spc="65"/>
              <a:t> </a:t>
            </a:r>
            <a:r>
              <a:rPr dirty="0" spc="160"/>
              <a:t>8</a:t>
            </a:r>
          </a:p>
          <a:p>
            <a:pPr marL="12700" marR="8890">
              <a:lnSpc>
                <a:spcPct val="132200"/>
              </a:lnSpc>
              <a:buSzPct val="88461"/>
              <a:buFont typeface="Lucida Sans Unicode"/>
              <a:buChar char="○"/>
              <a:tabLst>
                <a:tab pos="554990" algn="l"/>
                <a:tab pos="555625" algn="l"/>
                <a:tab pos="993140" algn="l"/>
                <a:tab pos="1501775" algn="l"/>
                <a:tab pos="2684145" algn="l"/>
                <a:tab pos="3656329" algn="l"/>
                <a:tab pos="4039235" algn="l"/>
                <a:tab pos="5264785" algn="l"/>
                <a:tab pos="5594350" algn="l"/>
                <a:tab pos="6776720" algn="l"/>
                <a:tab pos="7749540" algn="l"/>
              </a:tabLst>
            </a:pPr>
            <a:r>
              <a:rPr dirty="0" spc="204"/>
              <a:t>S</a:t>
            </a:r>
            <a:r>
              <a:rPr dirty="0" spc="-20"/>
              <a:t>i</a:t>
            </a:r>
            <a:r>
              <a:rPr dirty="0"/>
              <a:t>	</a:t>
            </a:r>
            <a:r>
              <a:rPr dirty="0" spc="245"/>
              <a:t>e</a:t>
            </a:r>
            <a:r>
              <a:rPr dirty="0" spc="20"/>
              <a:t>s</a:t>
            </a:r>
            <a:r>
              <a:rPr dirty="0"/>
              <a:t>	</a:t>
            </a:r>
            <a:r>
              <a:rPr dirty="0" spc="60"/>
              <a:t>m</a:t>
            </a:r>
            <a:r>
              <a:rPr dirty="0" spc="420"/>
              <a:t>a</a:t>
            </a:r>
            <a:r>
              <a:rPr dirty="0" spc="80"/>
              <a:t>y</a:t>
            </a:r>
            <a:r>
              <a:rPr dirty="0" spc="280"/>
              <a:t>o</a:t>
            </a:r>
            <a:r>
              <a:rPr dirty="0" spc="-25"/>
              <a:t>r</a:t>
            </a:r>
            <a:r>
              <a:rPr dirty="0"/>
              <a:t>	</a:t>
            </a:r>
            <a:r>
              <a:rPr dirty="0" spc="15"/>
              <a:t>i</a:t>
            </a:r>
            <a:r>
              <a:rPr dirty="0" spc="465"/>
              <a:t>g</a:t>
            </a:r>
            <a:r>
              <a:rPr dirty="0" spc="-25"/>
              <a:t>u</a:t>
            </a:r>
            <a:r>
              <a:rPr dirty="0" spc="420"/>
              <a:t>a</a:t>
            </a:r>
            <a:r>
              <a:rPr dirty="0" spc="-95"/>
              <a:t>l</a:t>
            </a:r>
            <a:r>
              <a:rPr dirty="0"/>
              <a:t>	</a:t>
            </a:r>
            <a:r>
              <a:rPr dirty="0" spc="385"/>
              <a:t>a</a:t>
            </a:r>
            <a:r>
              <a:rPr dirty="0"/>
              <a:t>	</a:t>
            </a:r>
            <a:r>
              <a:rPr dirty="0" spc="-335"/>
              <a:t>1</a:t>
            </a:r>
            <a:r>
              <a:rPr dirty="0" spc="480"/>
              <a:t>000</a:t>
            </a:r>
            <a:r>
              <a:rPr dirty="0" spc="445"/>
              <a:t>0</a:t>
            </a:r>
            <a:r>
              <a:rPr dirty="0"/>
              <a:t>	</a:t>
            </a:r>
            <a:r>
              <a:rPr dirty="0" spc="45"/>
              <a:t>y</a:t>
            </a:r>
            <a:r>
              <a:rPr dirty="0"/>
              <a:t>	</a:t>
            </a:r>
            <a:r>
              <a:rPr dirty="0" spc="60"/>
              <a:t>m</a:t>
            </a:r>
            <a:r>
              <a:rPr dirty="0" spc="245"/>
              <a:t>e</a:t>
            </a:r>
            <a:r>
              <a:rPr dirty="0" spc="70"/>
              <a:t>n</a:t>
            </a:r>
            <a:r>
              <a:rPr dirty="0" spc="280"/>
              <a:t>o</a:t>
            </a:r>
            <a:r>
              <a:rPr dirty="0" spc="-25"/>
              <a:t>r</a:t>
            </a:r>
            <a:r>
              <a:rPr dirty="0"/>
              <a:t>	</a:t>
            </a:r>
            <a:r>
              <a:rPr dirty="0" spc="15"/>
              <a:t>i</a:t>
            </a:r>
            <a:r>
              <a:rPr dirty="0" spc="465"/>
              <a:t>g</a:t>
            </a:r>
            <a:r>
              <a:rPr dirty="0" spc="-25"/>
              <a:t>u</a:t>
            </a:r>
            <a:r>
              <a:rPr dirty="0" spc="420"/>
              <a:t>a</a:t>
            </a:r>
            <a:r>
              <a:rPr dirty="0" spc="-95"/>
              <a:t>l</a:t>
            </a:r>
            <a:r>
              <a:rPr dirty="0"/>
              <a:t>	</a:t>
            </a:r>
            <a:r>
              <a:rPr dirty="0" spc="275"/>
              <a:t>a  </a:t>
            </a:r>
            <a:r>
              <a:rPr dirty="0" spc="434"/>
              <a:t>50000</a:t>
            </a:r>
            <a:r>
              <a:rPr dirty="0" spc="65"/>
              <a:t> </a:t>
            </a:r>
            <a:r>
              <a:rPr dirty="0" spc="135"/>
              <a:t>es</a:t>
            </a:r>
            <a:r>
              <a:rPr dirty="0" spc="70"/>
              <a:t> </a:t>
            </a:r>
            <a:r>
              <a:rPr dirty="0" spc="225"/>
              <a:t>GOLD.</a:t>
            </a:r>
          </a:p>
          <a:p>
            <a:pPr algn="just" marL="451484" indent="-438784">
              <a:lnSpc>
                <a:spcPct val="100000"/>
              </a:lnSpc>
              <a:spcBef>
                <a:spcPts val="1005"/>
              </a:spcBef>
              <a:buSzPct val="88461"/>
              <a:buFont typeface="Lucida Sans Unicode"/>
              <a:buChar char="○"/>
              <a:tabLst>
                <a:tab pos="451484" algn="l"/>
              </a:tabLst>
            </a:pPr>
            <a:r>
              <a:rPr dirty="0" spc="95"/>
              <a:t>Si</a:t>
            </a:r>
            <a:r>
              <a:rPr dirty="0" spc="60"/>
              <a:t> </a:t>
            </a:r>
            <a:r>
              <a:rPr dirty="0" spc="135"/>
              <a:t>es</a:t>
            </a:r>
            <a:r>
              <a:rPr dirty="0" spc="60"/>
              <a:t> </a:t>
            </a:r>
            <a:r>
              <a:rPr dirty="0" spc="125"/>
              <a:t>menor</a:t>
            </a:r>
            <a:r>
              <a:rPr dirty="0" spc="60"/>
              <a:t> </a:t>
            </a:r>
            <a:r>
              <a:rPr dirty="0" spc="385"/>
              <a:t>a</a:t>
            </a:r>
            <a:r>
              <a:rPr dirty="0" spc="60"/>
              <a:t> </a:t>
            </a:r>
            <a:r>
              <a:rPr dirty="0" spc="310"/>
              <a:t>10000</a:t>
            </a:r>
            <a:r>
              <a:rPr dirty="0" spc="60"/>
              <a:t> </a:t>
            </a:r>
            <a:r>
              <a:rPr dirty="0" spc="135"/>
              <a:t>es</a:t>
            </a:r>
            <a:r>
              <a:rPr dirty="0" spc="65"/>
              <a:t> </a:t>
            </a:r>
            <a:r>
              <a:rPr dirty="0" spc="95"/>
              <a:t>SILVER</a:t>
            </a:r>
          </a:p>
          <a:p>
            <a:pPr algn="just" marL="12700" marR="5080">
              <a:lnSpc>
                <a:spcPct val="132200"/>
              </a:lnSpc>
              <a:buSzPct val="88461"/>
              <a:buFont typeface="Lucida Sans Unicode"/>
              <a:buChar char="○"/>
              <a:tabLst>
                <a:tab pos="611505" algn="l"/>
              </a:tabLst>
            </a:pPr>
            <a:r>
              <a:rPr dirty="0" spc="150"/>
              <a:t>La </a:t>
            </a:r>
            <a:r>
              <a:rPr dirty="0" spc="90"/>
              <a:t>función </a:t>
            </a:r>
            <a:r>
              <a:rPr dirty="0" spc="275"/>
              <a:t>debe </a:t>
            </a:r>
            <a:r>
              <a:rPr dirty="0" spc="120"/>
              <a:t>retornar </a:t>
            </a:r>
            <a:r>
              <a:rPr dirty="0" spc="195"/>
              <a:t>indicando </a:t>
            </a:r>
            <a:r>
              <a:rPr dirty="0" spc="20"/>
              <a:t>si </a:t>
            </a:r>
            <a:r>
              <a:rPr dirty="0" spc="170"/>
              <a:t>ese </a:t>
            </a:r>
            <a:r>
              <a:rPr dirty="0" spc="175"/>
              <a:t> </a:t>
            </a:r>
            <a:r>
              <a:rPr dirty="0" spc="105"/>
              <a:t>cliente </a:t>
            </a:r>
            <a:r>
              <a:rPr dirty="0" spc="135"/>
              <a:t>es </a:t>
            </a:r>
            <a:r>
              <a:rPr dirty="0" spc="110"/>
              <a:t>PLATINUM, </a:t>
            </a:r>
            <a:r>
              <a:rPr dirty="0" spc="360"/>
              <a:t>GOLD </a:t>
            </a:r>
            <a:r>
              <a:rPr dirty="0" spc="245"/>
              <a:t>o </a:t>
            </a:r>
            <a:r>
              <a:rPr dirty="0" spc="95"/>
              <a:t>SILVER </a:t>
            </a:r>
            <a:r>
              <a:rPr dirty="0" spc="140"/>
              <a:t>en </a:t>
            </a:r>
            <a:r>
              <a:rPr dirty="0" spc="250"/>
              <a:t>base </a:t>
            </a:r>
            <a:r>
              <a:rPr dirty="0" spc="165"/>
              <a:t>al </a:t>
            </a:r>
            <a:r>
              <a:rPr dirty="0" spc="-770"/>
              <a:t> </a:t>
            </a:r>
            <a:r>
              <a:rPr dirty="0" spc="135"/>
              <a:t>valor</a:t>
            </a:r>
            <a:r>
              <a:rPr dirty="0" spc="65"/>
              <a:t> </a:t>
            </a:r>
            <a:r>
              <a:rPr dirty="0" spc="155"/>
              <a:t>del</a:t>
            </a:r>
            <a:r>
              <a:rPr dirty="0" spc="70"/>
              <a:t> </a:t>
            </a:r>
            <a:r>
              <a:rPr dirty="0" spc="120"/>
              <a:t>credit_number.</a:t>
            </a:r>
          </a:p>
          <a:p>
            <a:pPr algn="just" marL="451484" indent="-438784">
              <a:lnSpc>
                <a:spcPct val="100000"/>
              </a:lnSpc>
              <a:spcBef>
                <a:spcPts val="1005"/>
              </a:spcBef>
              <a:buSzPct val="88461"/>
              <a:buFont typeface="Lucida Sans Unicode"/>
              <a:buChar char="○"/>
              <a:tabLst>
                <a:tab pos="451484" algn="l"/>
              </a:tabLst>
            </a:pPr>
            <a:r>
              <a:rPr dirty="0" spc="204"/>
              <a:t>Considere</a:t>
            </a:r>
            <a:r>
              <a:rPr dirty="0" spc="50"/>
              <a:t> </a:t>
            </a:r>
            <a:r>
              <a:rPr dirty="0" spc="165"/>
              <a:t>la</a:t>
            </a:r>
            <a:r>
              <a:rPr dirty="0" spc="50"/>
              <a:t> </a:t>
            </a:r>
            <a:r>
              <a:rPr dirty="0" spc="204"/>
              <a:t>imagen</a:t>
            </a:r>
            <a:r>
              <a:rPr dirty="0" spc="50"/>
              <a:t> </a:t>
            </a:r>
            <a:r>
              <a:rPr dirty="0" spc="90"/>
              <a:t>siguiente:</a:t>
            </a:r>
          </a:p>
          <a:p>
            <a:pPr algn="just" marL="529590" indent="-517525">
              <a:lnSpc>
                <a:spcPct val="100000"/>
              </a:lnSpc>
              <a:spcBef>
                <a:spcPts val="1005"/>
              </a:spcBef>
              <a:buSzPct val="88461"/>
              <a:buFont typeface="Lucida Sans Unicode"/>
              <a:buChar char="○"/>
              <a:tabLst>
                <a:tab pos="530225" algn="l"/>
              </a:tabLst>
            </a:pPr>
            <a:r>
              <a:rPr dirty="0" spc="229"/>
              <a:t>Para</a:t>
            </a:r>
            <a:r>
              <a:rPr dirty="0" spc="375"/>
              <a:t> </a:t>
            </a:r>
            <a:r>
              <a:rPr dirty="0" spc="100"/>
              <a:t>resolver</a:t>
            </a:r>
            <a:r>
              <a:rPr dirty="0" spc="380"/>
              <a:t> </a:t>
            </a:r>
            <a:r>
              <a:rPr dirty="0" spc="275"/>
              <a:t>debe</a:t>
            </a:r>
            <a:r>
              <a:rPr dirty="0" spc="375"/>
              <a:t> </a:t>
            </a:r>
            <a:r>
              <a:rPr dirty="0" spc="265"/>
              <a:t>de</a:t>
            </a:r>
            <a:r>
              <a:rPr dirty="0" spc="380"/>
              <a:t> </a:t>
            </a:r>
            <a:r>
              <a:rPr dirty="0" spc="55"/>
              <a:t>utilizar</a:t>
            </a:r>
            <a:r>
              <a:rPr dirty="0" spc="380"/>
              <a:t> </a:t>
            </a:r>
            <a:r>
              <a:rPr dirty="0" spc="165"/>
              <a:t>la</a:t>
            </a:r>
            <a:r>
              <a:rPr dirty="0" spc="375"/>
              <a:t> </a:t>
            </a:r>
            <a:r>
              <a:rPr dirty="0" spc="90"/>
              <a:t>instrucción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60202" y="8504368"/>
            <a:ext cx="27031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1095" algn="l"/>
                <a:tab pos="1552575" algn="l"/>
              </a:tabLst>
            </a:pPr>
            <a:r>
              <a:rPr dirty="0" sz="2600" spc="6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20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1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44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600" spc="30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00" spc="15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4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33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0202" y="9028243"/>
            <a:ext cx="313817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04060" algn="l"/>
                <a:tab pos="2535555" algn="l"/>
              </a:tabLst>
            </a:pPr>
            <a:r>
              <a:rPr dirty="0" sz="2600" spc="4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9889" y="8376657"/>
            <a:ext cx="5043805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8005" marR="5080" indent="-535940">
              <a:lnSpc>
                <a:spcPct val="132200"/>
              </a:lnSpc>
              <a:spcBef>
                <a:spcPts val="100"/>
              </a:spcBef>
              <a:buClr>
                <a:srgbClr val="FFFFFF"/>
              </a:buClr>
              <a:buSzPct val="88461"/>
              <a:buFont typeface="Lucida Sans Unicode"/>
              <a:buChar char="○"/>
              <a:tabLst>
                <a:tab pos="758190" algn="l"/>
                <a:tab pos="758825" algn="l"/>
                <a:tab pos="2137410" algn="l"/>
                <a:tab pos="2399030" algn="l"/>
                <a:tab pos="2932430" algn="l"/>
                <a:tab pos="2959100" algn="l"/>
                <a:tab pos="3609340" algn="l"/>
                <a:tab pos="4391660" algn="l"/>
              </a:tabLst>
            </a:pPr>
            <a:r>
              <a:rPr dirty="0"/>
              <a:t>	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-19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280">
                <a:solidFill>
                  <a:srgbClr val="FFFFFF"/>
                </a:solidFill>
                <a:latin typeface="Trebuchet MS"/>
                <a:cs typeface="Trebuchet MS"/>
              </a:rPr>
              <a:t>ó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4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0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61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4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2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2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0202" y="9552118"/>
            <a:ext cx="263525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90">
                <a:solidFill>
                  <a:srgbClr val="FFFFFF"/>
                </a:solidFill>
                <a:latin typeface="Trebuchet MS"/>
                <a:cs typeface="Trebuchet MS"/>
              </a:rPr>
              <a:t>funcionamiento.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60202" y="968757"/>
            <a:ext cx="1458277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16.CREAR</a:t>
            </a:r>
            <a:r>
              <a:rPr dirty="0" spc="80"/>
              <a:t> </a:t>
            </a:r>
            <a:r>
              <a:rPr dirty="0" spc="160"/>
              <a:t>UNA</a:t>
            </a:r>
            <a:r>
              <a:rPr dirty="0" spc="80"/>
              <a:t> </a:t>
            </a:r>
            <a:r>
              <a:rPr dirty="0" spc="215"/>
              <a:t>FUNCIÓN</a:t>
            </a:r>
            <a:r>
              <a:rPr dirty="0" spc="80"/>
              <a:t> </a:t>
            </a:r>
            <a:r>
              <a:rPr dirty="0" spc="45"/>
              <a:t>QUE</a:t>
            </a:r>
            <a:r>
              <a:rPr dirty="0" spc="85"/>
              <a:t> </a:t>
            </a:r>
            <a:r>
              <a:rPr dirty="0" spc="-85"/>
              <a:t>RECIBE</a:t>
            </a:r>
            <a:r>
              <a:rPr dirty="0" spc="80"/>
              <a:t> </a:t>
            </a:r>
            <a:r>
              <a:rPr dirty="0" spc="295"/>
              <a:t>UN</a:t>
            </a:r>
            <a:r>
              <a:rPr dirty="0" spc="80"/>
              <a:t> </a:t>
            </a:r>
            <a:r>
              <a:rPr dirty="0" spc="-65"/>
              <a:t>PARÁMETRO</a:t>
            </a:r>
            <a:r>
              <a:rPr dirty="0" spc="85"/>
              <a:t> </a:t>
            </a:r>
            <a:r>
              <a:rPr dirty="0"/>
              <a:t>INTEGER.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3"/>
            <a:ext cx="15805150" cy="9062085"/>
            <a:chOff x="1241456" y="603003"/>
            <a:chExt cx="15805150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3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3328" y="2295495"/>
              <a:ext cx="11544299" cy="4257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2351" y="6883675"/>
              <a:ext cx="8858248" cy="21431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60202" y="968756"/>
            <a:ext cx="1458277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16.CREAR</a:t>
            </a:r>
            <a:r>
              <a:rPr dirty="0" spc="80"/>
              <a:t> </a:t>
            </a:r>
            <a:r>
              <a:rPr dirty="0" spc="160"/>
              <a:t>UNA</a:t>
            </a:r>
            <a:r>
              <a:rPr dirty="0" spc="80"/>
              <a:t> </a:t>
            </a:r>
            <a:r>
              <a:rPr dirty="0" spc="215"/>
              <a:t>FUNCIÓN</a:t>
            </a:r>
            <a:r>
              <a:rPr dirty="0" spc="80"/>
              <a:t> </a:t>
            </a:r>
            <a:r>
              <a:rPr dirty="0" spc="45"/>
              <a:t>QUE</a:t>
            </a:r>
            <a:r>
              <a:rPr dirty="0" spc="85"/>
              <a:t> </a:t>
            </a:r>
            <a:r>
              <a:rPr dirty="0" spc="-85"/>
              <a:t>RECIBE</a:t>
            </a:r>
            <a:r>
              <a:rPr dirty="0" spc="80"/>
              <a:t> </a:t>
            </a:r>
            <a:r>
              <a:rPr dirty="0" spc="295"/>
              <a:t>UN</a:t>
            </a:r>
            <a:r>
              <a:rPr dirty="0" spc="80"/>
              <a:t> </a:t>
            </a:r>
            <a:r>
              <a:rPr dirty="0" spc="-65"/>
              <a:t>PARÁMETRO</a:t>
            </a:r>
            <a:r>
              <a:rPr dirty="0" spc="85"/>
              <a:t> </a:t>
            </a:r>
            <a:r>
              <a:rPr dirty="0"/>
              <a:t>INTEGER.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589782" y="2283715"/>
            <a:ext cx="11106785" cy="5720080"/>
          </a:xfrm>
          <a:custGeom>
            <a:avLst/>
            <a:gdLst/>
            <a:ahLst/>
            <a:cxnLst/>
            <a:rect l="l" t="t" r="r" b="b"/>
            <a:pathLst>
              <a:path w="11106785" h="5720080">
                <a:moveTo>
                  <a:pt x="0" y="0"/>
                </a:moveTo>
                <a:lnTo>
                  <a:pt x="11106745" y="0"/>
                </a:lnTo>
                <a:lnTo>
                  <a:pt x="11106745" y="5719571"/>
                </a:lnTo>
                <a:lnTo>
                  <a:pt x="0" y="5719571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70439" y="3654521"/>
            <a:ext cx="7347584" cy="2688590"/>
          </a:xfrm>
          <a:prstGeom prst="rect"/>
        </p:spPr>
        <p:txBody>
          <a:bodyPr wrap="square" lIns="0" tIns="59690" rIns="0" bIns="0" rtlCol="0" vert="horz">
            <a:spAutoFit/>
          </a:bodyPr>
          <a:lstStyle/>
          <a:p>
            <a:pPr marL="12700" marR="5080" indent="197485">
              <a:lnSpc>
                <a:spcPts val="10350"/>
              </a:lnSpc>
              <a:spcBef>
                <a:spcPts val="470"/>
              </a:spcBef>
            </a:pPr>
            <a:r>
              <a:rPr dirty="0" sz="8850" spc="375">
                <a:solidFill>
                  <a:srgbClr val="FFFFFF"/>
                </a:solidFill>
              </a:rPr>
              <a:t>MANEJO </a:t>
            </a:r>
            <a:r>
              <a:rPr dirty="0" sz="8850" spc="-290">
                <a:solidFill>
                  <a:srgbClr val="FFFFFF"/>
                </a:solidFill>
              </a:rPr>
              <a:t>DE </a:t>
            </a:r>
            <a:r>
              <a:rPr dirty="0" sz="8850" spc="-2445">
                <a:solidFill>
                  <a:srgbClr val="FFFFFF"/>
                </a:solidFill>
              </a:rPr>
              <a:t> </a:t>
            </a:r>
            <a:r>
              <a:rPr dirty="0" sz="8850" spc="725">
                <a:solidFill>
                  <a:srgbClr val="FFFFFF"/>
                </a:solidFill>
              </a:rPr>
              <a:t>C</a:t>
            </a:r>
            <a:r>
              <a:rPr dirty="0" sz="8850" spc="755">
                <a:solidFill>
                  <a:srgbClr val="FFFFFF"/>
                </a:solidFill>
              </a:rPr>
              <a:t>O</a:t>
            </a:r>
            <a:r>
              <a:rPr dirty="0" sz="8850" spc="1135">
                <a:solidFill>
                  <a:srgbClr val="FFFFFF"/>
                </a:solidFill>
              </a:rPr>
              <a:t>N</a:t>
            </a:r>
            <a:r>
              <a:rPr dirty="0" sz="8850" spc="725">
                <a:solidFill>
                  <a:srgbClr val="FFFFFF"/>
                </a:solidFill>
              </a:rPr>
              <a:t>C</a:t>
            </a:r>
            <a:r>
              <a:rPr dirty="0" sz="8850" spc="-755">
                <a:solidFill>
                  <a:srgbClr val="FFFFFF"/>
                </a:solidFill>
              </a:rPr>
              <a:t>E</a:t>
            </a:r>
            <a:r>
              <a:rPr dirty="0" sz="8850" spc="-409">
                <a:solidFill>
                  <a:srgbClr val="FFFFFF"/>
                </a:solidFill>
              </a:rPr>
              <a:t>P</a:t>
            </a:r>
            <a:r>
              <a:rPr dirty="0" sz="8850" spc="-725">
                <a:solidFill>
                  <a:srgbClr val="FFFFFF"/>
                </a:solidFill>
              </a:rPr>
              <a:t>T</a:t>
            </a:r>
            <a:r>
              <a:rPr dirty="0" sz="8850" spc="755">
                <a:solidFill>
                  <a:srgbClr val="FFFFFF"/>
                </a:solidFill>
              </a:rPr>
              <a:t>O</a:t>
            </a:r>
            <a:r>
              <a:rPr dirty="0" sz="8850" spc="-660">
                <a:solidFill>
                  <a:srgbClr val="FFFFFF"/>
                </a:solidFill>
              </a:rPr>
              <a:t>S</a:t>
            </a:r>
            <a:endParaRPr sz="88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7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9061464"/>
                </a:moveTo>
                <a:lnTo>
                  <a:pt x="0" y="0"/>
                </a:lnTo>
                <a:lnTo>
                  <a:pt x="15805086" y="0"/>
                </a:lnTo>
                <a:lnTo>
                  <a:pt x="15805086" y="9061464"/>
                </a:lnTo>
                <a:lnTo>
                  <a:pt x="0" y="906146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dirty="0" spc="-85"/>
              <a:t>17.</a:t>
            </a:r>
            <a:r>
              <a:rPr dirty="0" spc="75"/>
              <a:t> </a:t>
            </a:r>
            <a:r>
              <a:rPr dirty="0" spc="-105"/>
              <a:t>CREAR</a:t>
            </a:r>
            <a:r>
              <a:rPr dirty="0" spc="75"/>
              <a:t> </a:t>
            </a:r>
            <a:r>
              <a:rPr dirty="0" spc="160"/>
              <a:t>UNA</a:t>
            </a:r>
            <a:r>
              <a:rPr dirty="0" spc="80"/>
              <a:t> </a:t>
            </a:r>
            <a:r>
              <a:rPr dirty="0" spc="215"/>
              <a:t>FUNCIÓN</a:t>
            </a:r>
            <a:r>
              <a:rPr dirty="0" spc="75"/>
              <a:t> </a:t>
            </a:r>
            <a:r>
              <a:rPr dirty="0" spc="45"/>
              <a:t>QUE</a:t>
            </a:r>
            <a:r>
              <a:rPr dirty="0" spc="80"/>
              <a:t> </a:t>
            </a:r>
            <a:r>
              <a:rPr dirty="0" spc="-85"/>
              <a:t>RECIBE</a:t>
            </a:r>
            <a:r>
              <a:rPr dirty="0" spc="75"/>
              <a:t> </a:t>
            </a:r>
            <a:r>
              <a:rPr dirty="0" spc="55"/>
              <a:t>2</a:t>
            </a:r>
            <a:r>
              <a:rPr dirty="0" spc="80"/>
              <a:t> </a:t>
            </a:r>
            <a:r>
              <a:rPr dirty="0" spc="-85"/>
              <a:t>PARÁMETROS </a:t>
            </a:r>
            <a:r>
              <a:rPr dirty="0" spc="-960"/>
              <a:t> </a:t>
            </a:r>
            <a:r>
              <a:rPr dirty="0" spc="105"/>
              <a:t>VARCHAR(20),</a:t>
            </a:r>
            <a:r>
              <a:rPr dirty="0" spc="70"/>
              <a:t> </a:t>
            </a:r>
            <a:r>
              <a:rPr dirty="0" spc="110"/>
              <a:t>VARCHAR(20).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93145" y="2470396"/>
            <a:ext cx="13893800" cy="3692525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451484" indent="-438784">
              <a:lnSpc>
                <a:spcPct val="100000"/>
              </a:lnSpc>
              <a:spcBef>
                <a:spcPts val="1105"/>
              </a:spcBef>
              <a:buSzPct val="88461"/>
              <a:buFont typeface="Lucida Sans Unicode"/>
              <a:buChar char="●"/>
              <a:tabLst>
                <a:tab pos="451484" algn="l"/>
              </a:tabLst>
            </a:pPr>
            <a:r>
              <a:rPr dirty="0" sz="2600" spc="15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75">
                <a:solidFill>
                  <a:srgbClr val="FFFFFF"/>
                </a:solidFill>
                <a:latin typeface="Trebuchet MS"/>
                <a:cs typeface="Trebuchet MS"/>
              </a:rPr>
              <a:t>debe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6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retornar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Trebuchet MS"/>
                <a:cs typeface="Trebuchet MS"/>
              </a:rPr>
              <a:t>texto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20">
                <a:solidFill>
                  <a:srgbClr val="FFFFFF"/>
                </a:solidFill>
                <a:latin typeface="Trebuchet MS"/>
                <a:cs typeface="Trebuchet MS"/>
              </a:rPr>
              <a:t>como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rebuchet MS"/>
                <a:cs typeface="Trebuchet MS"/>
              </a:rPr>
              <a:t>respuesta.</a:t>
            </a:r>
            <a:endParaRPr sz="2600">
              <a:latin typeface="Trebuchet MS"/>
              <a:cs typeface="Trebuchet MS"/>
            </a:endParaRPr>
          </a:p>
          <a:p>
            <a:pPr marL="12700" marR="8255">
              <a:lnSpc>
                <a:spcPct val="132200"/>
              </a:lnSpc>
              <a:buSzPct val="88461"/>
              <a:buFont typeface="Lucida Sans Unicode"/>
              <a:buChar char="●"/>
              <a:tabLst>
                <a:tab pos="598170" algn="l"/>
                <a:tab pos="598805" algn="l"/>
                <a:tab pos="1057910" algn="l"/>
                <a:tab pos="1693545" algn="l"/>
                <a:tab pos="3294379" algn="l"/>
                <a:tab pos="4526280" algn="l"/>
                <a:tab pos="5948045" algn="l"/>
                <a:tab pos="6805295" algn="l"/>
                <a:tab pos="7308215" algn="l"/>
                <a:tab pos="7658734" algn="l"/>
                <a:tab pos="8154034" algn="l"/>
                <a:tab pos="9728200" algn="l"/>
                <a:tab pos="11187430" algn="l"/>
                <a:tab pos="12225655" algn="l"/>
              </a:tabLst>
            </a:pPr>
            <a:r>
              <a:rPr dirty="0" sz="2600" spc="20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2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315">
                <a:solidFill>
                  <a:srgbClr val="FFFFFF"/>
                </a:solidFill>
                <a:latin typeface="Trebuchet MS"/>
                <a:cs typeface="Trebuchet MS"/>
              </a:rPr>
              <a:t>“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8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600" spc="15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3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26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II</a:t>
            </a:r>
            <a:r>
              <a:rPr dirty="0" sz="2600" spc="-340">
                <a:solidFill>
                  <a:srgbClr val="FFFFFF"/>
                </a:solidFill>
                <a:latin typeface="Trebuchet MS"/>
                <a:cs typeface="Trebuchet MS"/>
              </a:rPr>
              <a:t>”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4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2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315">
                <a:solidFill>
                  <a:srgbClr val="FFFFFF"/>
                </a:solidFill>
                <a:latin typeface="Trebuchet MS"/>
                <a:cs typeface="Trebuchet MS"/>
              </a:rPr>
              <a:t>“</a:t>
            </a:r>
            <a:r>
              <a:rPr dirty="0" sz="2600" spc="61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00" spc="15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20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6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27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2023”.</a:t>
            </a:r>
            <a:endParaRPr sz="2600">
              <a:latin typeface="Trebuchet MS"/>
              <a:cs typeface="Trebuchet MS"/>
            </a:endParaRPr>
          </a:p>
          <a:p>
            <a:pPr marL="451484" indent="-438784">
              <a:lnSpc>
                <a:spcPct val="100000"/>
              </a:lnSpc>
              <a:spcBef>
                <a:spcPts val="1005"/>
              </a:spcBef>
              <a:buSzPct val="88461"/>
              <a:buFont typeface="Lucida Sans Unicode"/>
              <a:buChar char="●"/>
              <a:tabLst>
                <a:tab pos="451484" algn="l"/>
              </a:tabLst>
            </a:pPr>
            <a:r>
              <a:rPr dirty="0" sz="2600" spc="15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45">
                <a:solidFill>
                  <a:srgbClr val="FFFFFF"/>
                </a:solidFill>
                <a:latin typeface="Trebuchet MS"/>
                <a:cs typeface="Trebuchet MS"/>
              </a:rPr>
              <a:t>nueva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90">
                <a:solidFill>
                  <a:srgbClr val="FFFFFF"/>
                </a:solidFill>
                <a:latin typeface="Trebuchet MS"/>
                <a:cs typeface="Trebuchet MS"/>
              </a:rPr>
              <a:t>cadena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20">
                <a:solidFill>
                  <a:srgbClr val="FFFFFF"/>
                </a:solidFill>
                <a:latin typeface="Trebuchet MS"/>
                <a:cs typeface="Trebuchet MS"/>
              </a:rPr>
              <a:t>debería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00">
                <a:solidFill>
                  <a:srgbClr val="FFFFFF"/>
                </a:solidFill>
                <a:latin typeface="Trebuchet MS"/>
                <a:cs typeface="Trebuchet MS"/>
              </a:rPr>
              <a:t>“TLLR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8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70">
                <a:solidFill>
                  <a:srgbClr val="FFFFFF"/>
                </a:solidFill>
                <a:latin typeface="Trebuchet MS"/>
                <a:cs typeface="Trebuchet MS"/>
              </a:rPr>
              <a:t>-GSTN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2023”.</a:t>
            </a:r>
            <a:endParaRPr sz="2600">
              <a:latin typeface="Trebuchet MS"/>
              <a:cs typeface="Trebuchet MS"/>
            </a:endParaRPr>
          </a:p>
          <a:p>
            <a:pPr marL="12700" marR="5080">
              <a:lnSpc>
                <a:spcPct val="132200"/>
              </a:lnSpc>
              <a:buSzPct val="88461"/>
              <a:buFont typeface="Lucida Sans Unicode"/>
              <a:buChar char="●"/>
              <a:tabLst>
                <a:tab pos="462915" algn="l"/>
              </a:tabLst>
            </a:pPr>
            <a:r>
              <a:rPr dirty="0" sz="2600" spc="15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45">
                <a:solidFill>
                  <a:srgbClr val="FFFFFF"/>
                </a:solidFill>
                <a:latin typeface="Trebuchet MS"/>
                <a:cs typeface="Trebuchet MS"/>
              </a:rPr>
              <a:t>nueva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90">
                <a:solidFill>
                  <a:srgbClr val="FFFFFF"/>
                </a:solidFill>
                <a:latin typeface="Trebuchet MS"/>
                <a:cs typeface="Trebuchet MS"/>
              </a:rPr>
              <a:t>cadena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resultado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6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6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04">
                <a:solidFill>
                  <a:srgbClr val="FFFFFF"/>
                </a:solidFill>
                <a:latin typeface="Trebuchet MS"/>
                <a:cs typeface="Trebuchet MS"/>
              </a:rPr>
              <a:t>concatenación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6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70">
                <a:solidFill>
                  <a:srgbClr val="FFFFFF"/>
                </a:solidFill>
                <a:latin typeface="Trebuchet MS"/>
                <a:cs typeface="Trebuchet MS"/>
              </a:rPr>
              <a:t>todos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valores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rebuchet MS"/>
                <a:cs typeface="Trebuchet MS"/>
              </a:rPr>
              <a:t>distintos </a:t>
            </a:r>
            <a:r>
              <a:rPr dirty="0" sz="2600" spc="-7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2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vocales.</a:t>
            </a:r>
            <a:endParaRPr sz="2600">
              <a:latin typeface="Trebuchet MS"/>
              <a:cs typeface="Trebuchet MS"/>
            </a:endParaRPr>
          </a:p>
          <a:p>
            <a:pPr marL="451484" indent="-438784">
              <a:lnSpc>
                <a:spcPct val="100000"/>
              </a:lnSpc>
              <a:spcBef>
                <a:spcPts val="1005"/>
              </a:spcBef>
              <a:buSzPct val="88461"/>
              <a:buFont typeface="Lucida Sans Unicode"/>
              <a:buChar char="●"/>
              <a:tabLst>
                <a:tab pos="451484" algn="l"/>
              </a:tabLst>
            </a:pPr>
            <a:r>
              <a:rPr dirty="0" sz="2600" spc="135">
                <a:solidFill>
                  <a:srgbClr val="FFFFFF"/>
                </a:solidFill>
                <a:latin typeface="Trebuchet MS"/>
                <a:cs typeface="Trebuchet MS"/>
              </a:rPr>
              <a:t>Retornar</a:t>
            </a:r>
            <a:r>
              <a:rPr dirty="0" sz="2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6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45">
                <a:solidFill>
                  <a:srgbClr val="FFFFFF"/>
                </a:solidFill>
                <a:latin typeface="Trebuchet MS"/>
                <a:cs typeface="Trebuchet MS"/>
              </a:rPr>
              <a:t>nueva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90">
                <a:solidFill>
                  <a:srgbClr val="FFFFFF"/>
                </a:solidFill>
                <a:latin typeface="Trebuchet MS"/>
                <a:cs typeface="Trebuchet MS"/>
              </a:rPr>
              <a:t>cadena</a:t>
            </a:r>
            <a:r>
              <a:rPr dirty="0" sz="2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04">
                <a:solidFill>
                  <a:srgbClr val="FFFFFF"/>
                </a:solidFill>
                <a:latin typeface="Trebuchet MS"/>
                <a:cs typeface="Trebuchet MS"/>
              </a:rPr>
              <a:t>concatenada.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3"/>
            <a:ext cx="15805150" cy="9062085"/>
            <a:chOff x="1241456" y="603003"/>
            <a:chExt cx="15805150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3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2902" y="2398851"/>
              <a:ext cx="9324973" cy="61531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dirty="0" spc="-85"/>
              <a:t>17.</a:t>
            </a:r>
            <a:r>
              <a:rPr dirty="0" spc="75"/>
              <a:t> </a:t>
            </a:r>
            <a:r>
              <a:rPr dirty="0" spc="-105"/>
              <a:t>CREAR</a:t>
            </a:r>
            <a:r>
              <a:rPr dirty="0" spc="75"/>
              <a:t> </a:t>
            </a:r>
            <a:r>
              <a:rPr dirty="0" spc="160"/>
              <a:t>UNA</a:t>
            </a:r>
            <a:r>
              <a:rPr dirty="0" spc="80"/>
              <a:t> </a:t>
            </a:r>
            <a:r>
              <a:rPr dirty="0" spc="215"/>
              <a:t>FUNCIÓN</a:t>
            </a:r>
            <a:r>
              <a:rPr dirty="0" spc="75"/>
              <a:t> </a:t>
            </a:r>
            <a:r>
              <a:rPr dirty="0" spc="45"/>
              <a:t>QUE</a:t>
            </a:r>
            <a:r>
              <a:rPr dirty="0" spc="80"/>
              <a:t> </a:t>
            </a:r>
            <a:r>
              <a:rPr dirty="0" spc="-85"/>
              <a:t>RECIBE</a:t>
            </a:r>
            <a:r>
              <a:rPr dirty="0" spc="75"/>
              <a:t> </a:t>
            </a:r>
            <a:r>
              <a:rPr dirty="0" spc="55"/>
              <a:t>2</a:t>
            </a:r>
            <a:r>
              <a:rPr dirty="0" spc="80"/>
              <a:t> </a:t>
            </a:r>
            <a:r>
              <a:rPr dirty="0" spc="-85"/>
              <a:t>PARÁMETROS </a:t>
            </a:r>
            <a:r>
              <a:rPr dirty="0" spc="-960"/>
              <a:t> </a:t>
            </a:r>
            <a:r>
              <a:rPr dirty="0" spc="105"/>
              <a:t>VARCHAR(20),</a:t>
            </a:r>
            <a:r>
              <a:rPr dirty="0" spc="70"/>
              <a:t> </a:t>
            </a:r>
            <a:r>
              <a:rPr dirty="0" spc="110"/>
              <a:t>VARCHAR(20).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4"/>
            <a:ext cx="15805150" cy="9062085"/>
            <a:chOff x="1241456" y="603004"/>
            <a:chExt cx="15805150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4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5016" y="3884840"/>
              <a:ext cx="10829924" cy="25145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dirty="0" spc="-85"/>
              <a:t>17.</a:t>
            </a:r>
            <a:r>
              <a:rPr dirty="0" spc="75"/>
              <a:t> </a:t>
            </a:r>
            <a:r>
              <a:rPr dirty="0" spc="-105"/>
              <a:t>CREAR</a:t>
            </a:r>
            <a:r>
              <a:rPr dirty="0" spc="75"/>
              <a:t> </a:t>
            </a:r>
            <a:r>
              <a:rPr dirty="0" spc="160"/>
              <a:t>UNA</a:t>
            </a:r>
            <a:r>
              <a:rPr dirty="0" spc="80"/>
              <a:t> </a:t>
            </a:r>
            <a:r>
              <a:rPr dirty="0" spc="215"/>
              <a:t>FUNCIÓN</a:t>
            </a:r>
            <a:r>
              <a:rPr dirty="0" spc="75"/>
              <a:t> </a:t>
            </a:r>
            <a:r>
              <a:rPr dirty="0" spc="45"/>
              <a:t>QUE</a:t>
            </a:r>
            <a:r>
              <a:rPr dirty="0" spc="80"/>
              <a:t> </a:t>
            </a:r>
            <a:r>
              <a:rPr dirty="0" spc="-85"/>
              <a:t>RECIBE</a:t>
            </a:r>
            <a:r>
              <a:rPr dirty="0" spc="75"/>
              <a:t> </a:t>
            </a:r>
            <a:r>
              <a:rPr dirty="0" spc="55"/>
              <a:t>2</a:t>
            </a:r>
            <a:r>
              <a:rPr dirty="0" spc="80"/>
              <a:t> </a:t>
            </a:r>
            <a:r>
              <a:rPr dirty="0" spc="-85"/>
              <a:t>PARÁMETROS </a:t>
            </a:r>
            <a:r>
              <a:rPr dirty="0" spc="-960"/>
              <a:t> </a:t>
            </a:r>
            <a:r>
              <a:rPr dirty="0" spc="105"/>
              <a:t>VARCHAR(20),</a:t>
            </a:r>
            <a:r>
              <a:rPr dirty="0" spc="70"/>
              <a:t> </a:t>
            </a:r>
            <a:r>
              <a:rPr dirty="0" spc="110"/>
              <a:t>VARCHAR(20).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7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9061464"/>
                </a:moveTo>
                <a:lnTo>
                  <a:pt x="0" y="0"/>
                </a:lnTo>
                <a:lnTo>
                  <a:pt x="15805086" y="0"/>
                </a:lnTo>
                <a:lnTo>
                  <a:pt x="15805086" y="9061464"/>
                </a:lnTo>
                <a:lnTo>
                  <a:pt x="0" y="906146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93145" y="2470393"/>
            <a:ext cx="13895069" cy="316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160">
              <a:lnSpc>
                <a:spcPct val="132200"/>
              </a:lnSpc>
              <a:spcBef>
                <a:spcPts val="100"/>
              </a:spcBef>
              <a:buSzPct val="88461"/>
              <a:buFont typeface="Lucida Sans Unicode"/>
              <a:buChar char="○"/>
              <a:tabLst>
                <a:tab pos="466725" algn="l"/>
              </a:tabLst>
            </a:pPr>
            <a:r>
              <a:rPr dirty="0" sz="2600" spc="9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40">
                <a:solidFill>
                  <a:srgbClr val="FFFFFF"/>
                </a:solidFill>
                <a:latin typeface="Trebuchet MS"/>
                <a:cs typeface="Trebuchet MS"/>
              </a:rPr>
              <a:t>donde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este</a:t>
            </a:r>
            <a:r>
              <a:rPr dirty="0" sz="26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85">
                <a:solidFill>
                  <a:srgbClr val="FFFFFF"/>
                </a:solidFill>
                <a:latin typeface="Trebuchet MS"/>
                <a:cs typeface="Trebuchet MS"/>
              </a:rPr>
              <a:t>parámetro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54">
                <a:solidFill>
                  <a:srgbClr val="FFFFFF"/>
                </a:solidFill>
                <a:latin typeface="Trebuchet MS"/>
                <a:cs typeface="Trebuchet MS"/>
              </a:rPr>
              <a:t>deberá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6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25">
                <a:solidFill>
                  <a:srgbClr val="FFFFFF"/>
                </a:solidFill>
                <a:latin typeface="Trebuchet MS"/>
                <a:cs typeface="Trebuchet MS"/>
              </a:rPr>
              <a:t>recibir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90">
                <a:solidFill>
                  <a:srgbClr val="FFFFFF"/>
                </a:solidFill>
                <a:latin typeface="Trebuchet MS"/>
                <a:cs typeface="Trebuchet MS"/>
              </a:rPr>
              <a:t>cadena</a:t>
            </a:r>
            <a:r>
              <a:rPr dirty="0" sz="26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60">
                <a:solidFill>
                  <a:srgbClr val="FFFFFF"/>
                </a:solidFill>
                <a:latin typeface="Trebuchet MS"/>
                <a:cs typeface="Trebuchet MS"/>
              </a:rPr>
              <a:t>cualquiera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135">
                <a:solidFill>
                  <a:srgbClr val="FFFFFF"/>
                </a:solidFill>
                <a:latin typeface="Trebuchet MS"/>
                <a:cs typeface="Trebuchet MS"/>
              </a:rPr>
              <a:t> retorna</a:t>
            </a:r>
            <a:r>
              <a:rPr dirty="0" sz="26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600" spc="-7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6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Trebuchet MS"/>
                <a:cs typeface="Trebuchet MS"/>
              </a:rPr>
              <a:t>respuesta.</a:t>
            </a:r>
            <a:endParaRPr sz="2600">
              <a:latin typeface="Trebuchet MS"/>
              <a:cs typeface="Trebuchet MS"/>
            </a:endParaRPr>
          </a:p>
          <a:p>
            <a:pPr marL="12700" marR="8255">
              <a:lnSpc>
                <a:spcPct val="132200"/>
              </a:lnSpc>
              <a:buSzPct val="88461"/>
              <a:buFont typeface="Lucida Sans Unicode"/>
              <a:buChar char="○"/>
              <a:tabLst>
                <a:tab pos="578485" algn="l"/>
                <a:tab pos="579120" algn="l"/>
                <a:tab pos="2736215" algn="l"/>
                <a:tab pos="3173095" algn="l"/>
                <a:tab pos="4276090" algn="l"/>
                <a:tab pos="4761865" algn="l"/>
                <a:tab pos="5958205" algn="l"/>
                <a:tab pos="7407275" algn="l"/>
                <a:tab pos="9457690" algn="l"/>
                <a:tab pos="10026650" algn="l"/>
                <a:tab pos="10774680" algn="l"/>
                <a:tab pos="11343640" algn="l"/>
                <a:tab pos="12392025" algn="l"/>
              </a:tabLst>
            </a:pPr>
            <a:r>
              <a:rPr dirty="0" sz="2600" spc="6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2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280">
                <a:solidFill>
                  <a:srgbClr val="FFFFFF"/>
                </a:solidFill>
                <a:latin typeface="Trebuchet MS"/>
                <a:cs typeface="Trebuchet MS"/>
              </a:rPr>
              <a:t>ó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600" spc="170">
                <a:solidFill>
                  <a:srgbClr val="FFFFFF"/>
                </a:solidFill>
                <a:latin typeface="Trebuchet MS"/>
                <a:cs typeface="Trebuchet MS"/>
              </a:rPr>
              <a:t>hasta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65">
                <a:solidFill>
                  <a:srgbClr val="FFFFFF"/>
                </a:solidFill>
                <a:latin typeface="Trebuchet MS"/>
                <a:cs typeface="Trebuchet MS"/>
              </a:rPr>
              <a:t>llegar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65">
                <a:solidFill>
                  <a:srgbClr val="FFFFFF"/>
                </a:solidFill>
                <a:latin typeface="Trebuchet MS"/>
                <a:cs typeface="Trebuchet MS"/>
              </a:rPr>
              <a:t>sola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Trebuchet MS"/>
                <a:cs typeface="Trebuchet MS"/>
              </a:rPr>
              <a:t>letra.</a:t>
            </a:r>
            <a:endParaRPr sz="2600">
              <a:latin typeface="Trebuchet MS"/>
              <a:cs typeface="Trebuchet MS"/>
            </a:endParaRPr>
          </a:p>
          <a:p>
            <a:pPr marL="12700" marR="5080">
              <a:lnSpc>
                <a:spcPct val="132200"/>
              </a:lnSpc>
              <a:buSzPct val="88461"/>
              <a:buFont typeface="Lucida Sans Unicode"/>
              <a:buChar char="○"/>
              <a:tabLst>
                <a:tab pos="619760" algn="l"/>
                <a:tab pos="620395" algn="l"/>
                <a:tab pos="1996439" algn="l"/>
                <a:tab pos="3378200" algn="l"/>
                <a:tab pos="3739515" algn="l"/>
                <a:tab pos="5283835" algn="l"/>
                <a:tab pos="5789930" algn="l"/>
                <a:tab pos="6953250" algn="l"/>
                <a:tab pos="8423275" algn="l"/>
                <a:tab pos="10932160" algn="l"/>
                <a:tab pos="11539855" algn="l"/>
                <a:tab pos="13568680" algn="l"/>
              </a:tabLst>
            </a:pPr>
            <a:r>
              <a:rPr dirty="0" sz="2600" spc="2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15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600" spc="15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2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3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2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2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33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770">
                <a:solidFill>
                  <a:srgbClr val="FFFFFF"/>
                </a:solidFill>
                <a:latin typeface="Lucida Sans Unicode"/>
                <a:cs typeface="Lucida Sans Unicode"/>
              </a:rPr>
              <a:t>○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600" spc="6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2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3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2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275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2600" spc="110">
                <a:solidFill>
                  <a:srgbClr val="FFFFFF"/>
                </a:solidFill>
                <a:latin typeface="Trebuchet MS"/>
                <a:cs typeface="Trebuchet MS"/>
              </a:rPr>
              <a:t>siguiente</a:t>
            </a:r>
            <a:r>
              <a:rPr dirty="0" sz="2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60">
                <a:solidFill>
                  <a:srgbClr val="FFFFFF"/>
                </a:solidFill>
                <a:latin typeface="Trebuchet MS"/>
                <a:cs typeface="Trebuchet MS"/>
              </a:rPr>
              <a:t>imagen: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3145" y="8884603"/>
            <a:ext cx="1345374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1484" indent="-438784">
              <a:lnSpc>
                <a:spcPct val="100000"/>
              </a:lnSpc>
              <a:spcBef>
                <a:spcPts val="100"/>
              </a:spcBef>
              <a:buSzPct val="88461"/>
              <a:buFont typeface="Lucida Sans Unicode"/>
              <a:buChar char="○"/>
              <a:tabLst>
                <a:tab pos="451484" algn="l"/>
              </a:tabLst>
            </a:pP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Adjuntar</a:t>
            </a:r>
            <a:r>
              <a:rPr dirty="0" sz="2600" spc="75">
                <a:solidFill>
                  <a:srgbClr val="FFFFFF"/>
                </a:solidFill>
                <a:latin typeface="Trebuchet MS"/>
                <a:cs typeface="Trebuchet MS"/>
              </a:rPr>
              <a:t> el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70">
                <a:solidFill>
                  <a:srgbClr val="FFFFFF"/>
                </a:solidFill>
                <a:latin typeface="Trebuchet MS"/>
                <a:cs typeface="Trebuchet MS"/>
              </a:rPr>
              <a:t>código</a:t>
            </a:r>
            <a:r>
              <a:rPr dirty="0" sz="26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35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50">
                <a:solidFill>
                  <a:srgbClr val="FFFFFF"/>
                </a:solidFill>
                <a:latin typeface="Trebuchet MS"/>
                <a:cs typeface="Trebuchet MS"/>
              </a:rPr>
              <a:t>generado</a:t>
            </a:r>
            <a:r>
              <a:rPr dirty="0" sz="26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04">
                <a:solidFill>
                  <a:srgbClr val="FFFFFF"/>
                </a:solidFill>
                <a:latin typeface="Trebuchet MS"/>
                <a:cs typeface="Trebuchet MS"/>
              </a:rPr>
              <a:t>imagen</a:t>
            </a:r>
            <a:r>
              <a:rPr dirty="0" sz="26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6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26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65">
                <a:solidFill>
                  <a:srgbClr val="FFFFFF"/>
                </a:solidFill>
                <a:latin typeface="Trebuchet MS"/>
                <a:cs typeface="Trebuchet MS"/>
              </a:rPr>
              <a:t>correcto</a:t>
            </a:r>
            <a:r>
              <a:rPr dirty="0" sz="26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20">
                <a:solidFill>
                  <a:srgbClr val="FFFFFF"/>
                </a:solidFill>
                <a:latin typeface="Trebuchet MS"/>
                <a:cs typeface="Trebuchet MS"/>
              </a:rPr>
              <a:t>funcionamiento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7112" y="6167614"/>
            <a:ext cx="10220323" cy="15525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60202" y="968757"/>
            <a:ext cx="1352423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18.CREAR</a:t>
            </a:r>
            <a:r>
              <a:rPr dirty="0" spc="80"/>
              <a:t> </a:t>
            </a:r>
            <a:r>
              <a:rPr dirty="0" spc="160"/>
              <a:t>UNA</a:t>
            </a:r>
            <a:r>
              <a:rPr dirty="0" spc="80"/>
              <a:t> </a:t>
            </a:r>
            <a:r>
              <a:rPr dirty="0" spc="215"/>
              <a:t>FUNCIÓN</a:t>
            </a:r>
            <a:r>
              <a:rPr dirty="0" spc="80"/>
              <a:t> </a:t>
            </a:r>
            <a:r>
              <a:rPr dirty="0" spc="45"/>
              <a:t>QUE</a:t>
            </a:r>
            <a:r>
              <a:rPr dirty="0" spc="80"/>
              <a:t> </a:t>
            </a:r>
            <a:r>
              <a:rPr dirty="0" spc="-55"/>
              <a:t>RECIBA</a:t>
            </a:r>
            <a:r>
              <a:rPr dirty="0" spc="85"/>
              <a:t> </a:t>
            </a:r>
            <a:r>
              <a:rPr dirty="0" spc="295"/>
              <a:t>UN</a:t>
            </a:r>
            <a:r>
              <a:rPr dirty="0" spc="80"/>
              <a:t> </a:t>
            </a:r>
            <a:r>
              <a:rPr dirty="0" spc="-65"/>
              <a:t>PARÁMETRO</a:t>
            </a:r>
            <a:r>
              <a:rPr dirty="0" spc="80"/>
              <a:t> </a:t>
            </a:r>
            <a:r>
              <a:rPr dirty="0" spc="-225"/>
              <a:t>TEXT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2083" y="603003"/>
            <a:ext cx="16242030" cy="9062085"/>
            <a:chOff x="1022083" y="603003"/>
            <a:chExt cx="16242030" cy="9062085"/>
          </a:xfrm>
        </p:grpSpPr>
        <p:sp>
          <p:nvSpPr>
            <p:cNvPr id="3" name="object 3"/>
            <p:cNvSpPr/>
            <p:nvPr/>
          </p:nvSpPr>
          <p:spPr>
            <a:xfrm>
              <a:off x="1241456" y="603003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6" y="0"/>
                  </a:lnTo>
                  <a:lnTo>
                    <a:pt x="15805086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083" y="2151244"/>
              <a:ext cx="8124824" cy="5638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1946" y="2490632"/>
              <a:ext cx="7781924" cy="53054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60202" y="968756"/>
            <a:ext cx="1352423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18.CREAR</a:t>
            </a:r>
            <a:r>
              <a:rPr dirty="0" spc="80"/>
              <a:t> </a:t>
            </a:r>
            <a:r>
              <a:rPr dirty="0" spc="160"/>
              <a:t>UNA</a:t>
            </a:r>
            <a:r>
              <a:rPr dirty="0" spc="80"/>
              <a:t> </a:t>
            </a:r>
            <a:r>
              <a:rPr dirty="0" spc="215"/>
              <a:t>FUNCIÓN</a:t>
            </a:r>
            <a:r>
              <a:rPr dirty="0" spc="80"/>
              <a:t> </a:t>
            </a:r>
            <a:r>
              <a:rPr dirty="0" spc="45"/>
              <a:t>QUE</a:t>
            </a:r>
            <a:r>
              <a:rPr dirty="0" spc="80"/>
              <a:t> </a:t>
            </a:r>
            <a:r>
              <a:rPr dirty="0" spc="-55"/>
              <a:t>RECIBA</a:t>
            </a:r>
            <a:r>
              <a:rPr dirty="0" spc="85"/>
              <a:t> </a:t>
            </a:r>
            <a:r>
              <a:rPr dirty="0" spc="295"/>
              <a:t>UN</a:t>
            </a:r>
            <a:r>
              <a:rPr dirty="0" spc="80"/>
              <a:t> </a:t>
            </a:r>
            <a:r>
              <a:rPr dirty="0" spc="-65"/>
              <a:t>PARÁMETRO</a:t>
            </a:r>
            <a:r>
              <a:rPr dirty="0" spc="80"/>
              <a:t> </a:t>
            </a:r>
            <a:r>
              <a:rPr dirty="0" spc="-225"/>
              <a:t>TEXT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0"/>
            <a:ext cx="15339060" cy="8451215"/>
          </a:xfrm>
          <a:custGeom>
            <a:avLst/>
            <a:gdLst/>
            <a:ahLst/>
            <a:cxnLst/>
            <a:rect l="l" t="t" r="r" b="b"/>
            <a:pathLst>
              <a:path w="15339060" h="8451215">
                <a:moveTo>
                  <a:pt x="15338753" y="8450957"/>
                </a:moveTo>
                <a:lnTo>
                  <a:pt x="0" y="8450957"/>
                </a:lnTo>
                <a:lnTo>
                  <a:pt x="0" y="0"/>
                </a:lnTo>
                <a:lnTo>
                  <a:pt x="15338753" y="0"/>
                </a:lnTo>
                <a:lnTo>
                  <a:pt x="15338753" y="8450957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4965" y="1200383"/>
            <a:ext cx="13432790" cy="4039870"/>
          </a:xfrm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 marL="12700" marR="1818005">
              <a:lnSpc>
                <a:spcPts val="4500"/>
              </a:lnSpc>
              <a:spcBef>
                <a:spcPts val="400"/>
              </a:spcBef>
            </a:pPr>
            <a:r>
              <a:rPr dirty="0" sz="3900" spc="-155"/>
              <a:t>1.</a:t>
            </a:r>
            <a:r>
              <a:rPr dirty="0" sz="3900" spc="80"/>
              <a:t> </a:t>
            </a:r>
            <a:r>
              <a:rPr dirty="0" sz="3900" spc="5"/>
              <a:t>DEFINA</a:t>
            </a:r>
            <a:r>
              <a:rPr dirty="0" sz="3900" spc="85"/>
              <a:t> </a:t>
            </a:r>
            <a:r>
              <a:rPr dirty="0" sz="3900" spc="55"/>
              <a:t>QUE</a:t>
            </a:r>
            <a:r>
              <a:rPr dirty="0" sz="3900" spc="80"/>
              <a:t> </a:t>
            </a:r>
            <a:r>
              <a:rPr dirty="0" sz="3900" spc="-310"/>
              <a:t>ES</a:t>
            </a:r>
            <a:r>
              <a:rPr dirty="0" sz="3900" spc="85"/>
              <a:t> </a:t>
            </a:r>
            <a:r>
              <a:rPr dirty="0" sz="3900" spc="-25"/>
              <a:t>LENGUAJE</a:t>
            </a:r>
            <a:r>
              <a:rPr dirty="0" sz="3900" spc="85"/>
              <a:t> </a:t>
            </a:r>
            <a:r>
              <a:rPr dirty="0" sz="3900" spc="-65"/>
              <a:t>PROCEDURAL</a:t>
            </a:r>
            <a:r>
              <a:rPr dirty="0" sz="3900" spc="80"/>
              <a:t> </a:t>
            </a:r>
            <a:r>
              <a:rPr dirty="0" sz="3900" spc="85"/>
              <a:t>EN </a:t>
            </a:r>
            <a:r>
              <a:rPr dirty="0" sz="3900" spc="-1065"/>
              <a:t> </a:t>
            </a:r>
            <a:r>
              <a:rPr dirty="0" sz="3900" spc="55"/>
              <a:t>MYSQL.</a:t>
            </a:r>
            <a:endParaRPr sz="3900"/>
          </a:p>
          <a:p>
            <a:pPr algn="just" marL="12700" marR="5080">
              <a:lnSpc>
                <a:spcPct val="131700"/>
              </a:lnSpc>
              <a:spcBef>
                <a:spcPts val="180"/>
              </a:spcBef>
            </a:pPr>
            <a:r>
              <a:rPr dirty="0" sz="2800" spc="90" b="0">
                <a:solidFill>
                  <a:srgbClr val="FFFFFF"/>
                </a:solidFill>
                <a:latin typeface="Trebuchet MS"/>
                <a:cs typeface="Trebuchet MS"/>
              </a:rPr>
              <a:t>Permite </a:t>
            </a:r>
            <a:r>
              <a:rPr dirty="0" sz="2800" spc="125" b="0">
                <a:solidFill>
                  <a:srgbClr val="FFFFFF"/>
                </a:solidFill>
                <a:latin typeface="Trebuchet MS"/>
                <a:cs typeface="Trebuchet MS"/>
              </a:rPr>
              <a:t>escribir </a:t>
            </a:r>
            <a:r>
              <a:rPr dirty="0" sz="2800" spc="235" b="0">
                <a:solidFill>
                  <a:srgbClr val="FFFFFF"/>
                </a:solidFill>
                <a:latin typeface="Trebuchet MS"/>
                <a:cs typeface="Trebuchet MS"/>
              </a:rPr>
              <a:t>programas </a:t>
            </a:r>
            <a:r>
              <a:rPr dirty="0" sz="2800" spc="180" b="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800" spc="140" b="0">
                <a:solidFill>
                  <a:srgbClr val="FFFFFF"/>
                </a:solidFill>
                <a:latin typeface="Trebuchet MS"/>
                <a:cs typeface="Trebuchet MS"/>
              </a:rPr>
              <a:t>contienen </a:t>
            </a:r>
            <a:r>
              <a:rPr dirty="0" sz="2800" spc="105" b="0">
                <a:solidFill>
                  <a:srgbClr val="FFFFFF"/>
                </a:solidFill>
                <a:latin typeface="Trebuchet MS"/>
                <a:cs typeface="Trebuchet MS"/>
              </a:rPr>
              <a:t>instrucciones </a:t>
            </a:r>
            <a:r>
              <a:rPr dirty="0" sz="2800" spc="285" b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120" b="0">
                <a:solidFill>
                  <a:srgbClr val="FFFFFF"/>
                </a:solidFill>
                <a:latin typeface="Trebuchet MS"/>
                <a:cs typeface="Trebuchet MS"/>
              </a:rPr>
              <a:t>control </a:t>
            </a:r>
            <a:r>
              <a:rPr dirty="0" sz="2800" spc="285" b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-15" b="0">
                <a:solidFill>
                  <a:srgbClr val="FFFFFF"/>
                </a:solidFill>
                <a:latin typeface="Trebuchet MS"/>
                <a:cs typeface="Trebuchet MS"/>
              </a:rPr>
              <a:t>flujo </a:t>
            </a:r>
            <a:r>
              <a:rPr dirty="0" sz="2800" spc="-83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 b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800" spc="85" b="0">
                <a:solidFill>
                  <a:srgbClr val="FFFFFF"/>
                </a:solidFill>
                <a:latin typeface="Trebuchet MS"/>
                <a:cs typeface="Trebuchet MS"/>
              </a:rPr>
              <a:t>estructuras </a:t>
            </a:r>
            <a:r>
              <a:rPr dirty="0" sz="2800" spc="285" b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180" b="0">
                <a:solidFill>
                  <a:srgbClr val="FFFFFF"/>
                </a:solidFill>
                <a:latin typeface="Trebuchet MS"/>
                <a:cs typeface="Trebuchet MS"/>
              </a:rPr>
              <a:t>programación, </a:t>
            </a:r>
            <a:r>
              <a:rPr dirty="0" sz="2800" spc="235" b="0">
                <a:solidFill>
                  <a:srgbClr val="FFFFFF"/>
                </a:solidFill>
                <a:latin typeface="Trebuchet MS"/>
                <a:cs typeface="Trebuchet MS"/>
              </a:rPr>
              <a:t>como </a:t>
            </a:r>
            <a:r>
              <a:rPr dirty="0" sz="2800" spc="65" b="0">
                <a:solidFill>
                  <a:srgbClr val="FFFFFF"/>
                </a:solidFill>
                <a:latin typeface="Trebuchet MS"/>
                <a:cs typeface="Trebuchet MS"/>
              </a:rPr>
              <a:t>bucles, </a:t>
            </a:r>
            <a:r>
              <a:rPr dirty="0" sz="2800" spc="145" b="0">
                <a:solidFill>
                  <a:srgbClr val="FFFFFF"/>
                </a:solidFill>
                <a:latin typeface="Trebuchet MS"/>
                <a:cs typeface="Trebuchet MS"/>
              </a:rPr>
              <a:t>condicionales, </a:t>
            </a:r>
            <a:r>
              <a:rPr dirty="0" sz="2800" spc="110" b="0">
                <a:solidFill>
                  <a:srgbClr val="FFFFFF"/>
                </a:solidFill>
                <a:latin typeface="Trebuchet MS"/>
                <a:cs typeface="Trebuchet MS"/>
              </a:rPr>
              <a:t>funciones </a:t>
            </a:r>
            <a:r>
              <a:rPr dirty="0" sz="2800" spc="50" b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800" spc="5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 b="0">
                <a:solidFill>
                  <a:srgbClr val="FFFFFF"/>
                </a:solidFill>
                <a:latin typeface="Trebuchet MS"/>
                <a:cs typeface="Trebuchet MS"/>
              </a:rPr>
              <a:t>procedimientos </a:t>
            </a:r>
            <a:r>
              <a:rPr dirty="0" sz="2800" spc="195" b="0">
                <a:solidFill>
                  <a:srgbClr val="FFFFFF"/>
                </a:solidFill>
                <a:latin typeface="Trebuchet MS"/>
                <a:cs typeface="Trebuchet MS"/>
              </a:rPr>
              <a:t>almacenados. </a:t>
            </a:r>
            <a:r>
              <a:rPr dirty="0" sz="2800" spc="100" b="0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800" spc="145" b="0">
                <a:solidFill>
                  <a:srgbClr val="FFFFFF"/>
                </a:solidFill>
                <a:latin typeface="Trebuchet MS"/>
                <a:cs typeface="Trebuchet MS"/>
              </a:rPr>
              <a:t>otras </a:t>
            </a:r>
            <a:r>
              <a:rPr dirty="0" sz="2800" spc="175" b="0">
                <a:solidFill>
                  <a:srgbClr val="FFFFFF"/>
                </a:solidFill>
                <a:latin typeface="Trebuchet MS"/>
                <a:cs typeface="Trebuchet MS"/>
              </a:rPr>
              <a:t>palabras, </a:t>
            </a:r>
            <a:r>
              <a:rPr dirty="0" sz="2800" spc="145" b="0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800" spc="150" b="0">
                <a:solidFill>
                  <a:srgbClr val="FFFFFF"/>
                </a:solidFill>
                <a:latin typeface="Trebuchet MS"/>
                <a:cs typeface="Trebuchet MS"/>
              </a:rPr>
              <a:t>trata </a:t>
            </a:r>
            <a:r>
              <a:rPr dirty="0" sz="2800" spc="285" b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150" b="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800" spc="120" b="0">
                <a:solidFill>
                  <a:srgbClr val="FFFFFF"/>
                </a:solidFill>
                <a:latin typeface="Trebuchet MS"/>
                <a:cs typeface="Trebuchet MS"/>
              </a:rPr>
              <a:t>extensión </a:t>
            </a:r>
            <a:r>
              <a:rPr dirty="0" sz="2800" spc="-83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 b="0">
                <a:solidFill>
                  <a:srgbClr val="FFFFFF"/>
                </a:solidFill>
                <a:latin typeface="Trebuchet MS"/>
                <a:cs typeface="Trebuchet MS"/>
              </a:rPr>
              <a:t>del </a:t>
            </a:r>
            <a:r>
              <a:rPr dirty="0" sz="2800" spc="150" b="0">
                <a:solidFill>
                  <a:srgbClr val="FFFFFF"/>
                </a:solidFill>
                <a:latin typeface="Trebuchet MS"/>
                <a:cs typeface="Trebuchet MS"/>
              </a:rPr>
              <a:t>lenguaje </a:t>
            </a:r>
            <a:r>
              <a:rPr dirty="0" sz="2800" spc="250" b="0">
                <a:solidFill>
                  <a:srgbClr val="FFFFFF"/>
                </a:solidFill>
                <a:latin typeface="Trebuchet MS"/>
                <a:cs typeface="Trebuchet MS"/>
              </a:rPr>
              <a:t>SQL </a:t>
            </a:r>
            <a:r>
              <a:rPr dirty="0" sz="2800" spc="180" b="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800" spc="120" b="0">
                <a:solidFill>
                  <a:srgbClr val="FFFFFF"/>
                </a:solidFill>
                <a:latin typeface="Trebuchet MS"/>
                <a:cs typeface="Trebuchet MS"/>
              </a:rPr>
              <a:t>permite </a:t>
            </a:r>
            <a:r>
              <a:rPr dirty="0" sz="2800" spc="200" b="0">
                <a:solidFill>
                  <a:srgbClr val="FFFFFF"/>
                </a:solidFill>
                <a:latin typeface="Trebuchet MS"/>
                <a:cs typeface="Trebuchet MS"/>
              </a:rPr>
              <a:t>crear </a:t>
            </a:r>
            <a:r>
              <a:rPr dirty="0" sz="2800" spc="290" b="0">
                <a:solidFill>
                  <a:srgbClr val="FFFFFF"/>
                </a:solidFill>
                <a:latin typeface="Trebuchet MS"/>
                <a:cs typeface="Trebuchet MS"/>
              </a:rPr>
              <a:t>código </a:t>
            </a:r>
            <a:r>
              <a:rPr dirty="0" sz="2800" spc="175" b="0">
                <a:solidFill>
                  <a:srgbClr val="FFFFFF"/>
                </a:solidFill>
                <a:latin typeface="Trebuchet MS"/>
                <a:cs typeface="Trebuchet MS"/>
              </a:rPr>
              <a:t>más </a:t>
            </a:r>
            <a:r>
              <a:rPr dirty="0" sz="2800" spc="160" b="0">
                <a:solidFill>
                  <a:srgbClr val="FFFFFF"/>
                </a:solidFill>
                <a:latin typeface="Trebuchet MS"/>
                <a:cs typeface="Trebuchet MS"/>
              </a:rPr>
              <a:t>complejo </a:t>
            </a:r>
            <a:r>
              <a:rPr dirty="0" sz="2800" spc="50" b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800" spc="155" b="0">
                <a:solidFill>
                  <a:srgbClr val="FFFFFF"/>
                </a:solidFill>
                <a:latin typeface="Trebuchet MS"/>
                <a:cs typeface="Trebuchet MS"/>
              </a:rPr>
              <a:t>sofisticado </a:t>
            </a:r>
            <a:r>
              <a:rPr dirty="0" sz="2800" spc="16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5" b="0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800" spc="7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5" b="0">
                <a:solidFill>
                  <a:srgbClr val="FFFFFF"/>
                </a:solidFill>
                <a:latin typeface="Trebuchet MS"/>
                <a:cs typeface="Trebuchet MS"/>
              </a:rPr>
              <a:t>realizar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5" b="0">
                <a:solidFill>
                  <a:srgbClr val="FFFFFF"/>
                </a:solidFill>
                <a:latin typeface="Trebuchet MS"/>
                <a:cs typeface="Trebuchet MS"/>
              </a:rPr>
              <a:t>operaciones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 b="0">
                <a:solidFill>
                  <a:srgbClr val="FFFFFF"/>
                </a:solidFill>
                <a:latin typeface="Trebuchet MS"/>
                <a:cs typeface="Trebuchet MS"/>
              </a:rPr>
              <a:t>más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0" b="0">
                <a:solidFill>
                  <a:srgbClr val="FFFFFF"/>
                </a:solidFill>
                <a:latin typeface="Trebuchet MS"/>
                <a:cs typeface="Trebuchet MS"/>
              </a:rPr>
              <a:t>avanzadas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 b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 b="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0" b="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 b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0" b="0">
                <a:solidFill>
                  <a:srgbClr val="FFFFFF"/>
                </a:solidFill>
                <a:latin typeface="Trebuchet MS"/>
                <a:cs typeface="Trebuchet MS"/>
              </a:rPr>
              <a:t>datos.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4965" y="6410322"/>
            <a:ext cx="13435330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150" b="1">
                <a:solidFill>
                  <a:srgbClr val="C8CBCC"/>
                </a:solidFill>
                <a:latin typeface="Arial"/>
                <a:cs typeface="Arial"/>
              </a:rPr>
              <a:t>2.</a:t>
            </a:r>
            <a:r>
              <a:rPr dirty="0" sz="3900" spc="80" b="1">
                <a:solidFill>
                  <a:srgbClr val="C8CBCC"/>
                </a:solidFill>
                <a:latin typeface="Arial"/>
                <a:cs typeface="Arial"/>
              </a:rPr>
              <a:t> </a:t>
            </a:r>
            <a:r>
              <a:rPr dirty="0" sz="3900" spc="5" b="1">
                <a:solidFill>
                  <a:srgbClr val="C8CBCC"/>
                </a:solidFill>
                <a:latin typeface="Arial"/>
                <a:cs typeface="Arial"/>
              </a:rPr>
              <a:t>DEFINA</a:t>
            </a:r>
            <a:r>
              <a:rPr dirty="0" sz="3900" spc="85" b="1">
                <a:solidFill>
                  <a:srgbClr val="C8CBCC"/>
                </a:solidFill>
                <a:latin typeface="Arial"/>
                <a:cs typeface="Arial"/>
              </a:rPr>
              <a:t> </a:t>
            </a:r>
            <a:r>
              <a:rPr dirty="0" sz="3900" spc="55" b="1">
                <a:solidFill>
                  <a:srgbClr val="C8CBCC"/>
                </a:solidFill>
                <a:latin typeface="Arial"/>
                <a:cs typeface="Arial"/>
              </a:rPr>
              <a:t>QUE</a:t>
            </a:r>
            <a:r>
              <a:rPr dirty="0" sz="3900" spc="85" b="1">
                <a:solidFill>
                  <a:srgbClr val="C8CBCC"/>
                </a:solidFill>
                <a:latin typeface="Arial"/>
                <a:cs typeface="Arial"/>
              </a:rPr>
              <a:t> </a:t>
            </a:r>
            <a:r>
              <a:rPr dirty="0" sz="3900" spc="-310" b="1">
                <a:solidFill>
                  <a:srgbClr val="C8CBCC"/>
                </a:solidFill>
                <a:latin typeface="Arial"/>
                <a:cs typeface="Arial"/>
              </a:rPr>
              <a:t>ES</a:t>
            </a:r>
            <a:r>
              <a:rPr dirty="0" sz="3900" spc="85" b="1">
                <a:solidFill>
                  <a:srgbClr val="C8CBCC"/>
                </a:solidFill>
                <a:latin typeface="Arial"/>
                <a:cs typeface="Arial"/>
              </a:rPr>
              <a:t> </a:t>
            </a:r>
            <a:r>
              <a:rPr dirty="0" sz="3900" spc="180" b="1">
                <a:solidFill>
                  <a:srgbClr val="C8CBCC"/>
                </a:solidFill>
                <a:latin typeface="Arial"/>
                <a:cs typeface="Arial"/>
              </a:rPr>
              <a:t>UNA</a:t>
            </a:r>
            <a:r>
              <a:rPr dirty="0" sz="3900" spc="85" b="1">
                <a:solidFill>
                  <a:srgbClr val="C8CBCC"/>
                </a:solidFill>
                <a:latin typeface="Arial"/>
                <a:cs typeface="Arial"/>
              </a:rPr>
              <a:t> </a:t>
            </a:r>
            <a:r>
              <a:rPr dirty="0" sz="3900" spc="245" b="1">
                <a:solidFill>
                  <a:srgbClr val="C8CBCC"/>
                </a:solidFill>
                <a:latin typeface="Arial"/>
                <a:cs typeface="Arial"/>
              </a:rPr>
              <a:t>FUNCIÓN</a:t>
            </a:r>
            <a:r>
              <a:rPr dirty="0" sz="3900" spc="85" b="1">
                <a:solidFill>
                  <a:srgbClr val="C8CBCC"/>
                </a:solidFill>
                <a:latin typeface="Arial"/>
                <a:cs typeface="Arial"/>
              </a:rPr>
              <a:t> EN </a:t>
            </a:r>
            <a:r>
              <a:rPr dirty="0" sz="3900" spc="55" b="1">
                <a:solidFill>
                  <a:srgbClr val="C8CBCC"/>
                </a:solidFill>
                <a:latin typeface="Arial"/>
                <a:cs typeface="Arial"/>
              </a:rPr>
              <a:t>MYSQL.</a:t>
            </a:r>
            <a:endParaRPr sz="3900">
              <a:latin typeface="Arial"/>
              <a:cs typeface="Arial"/>
            </a:endParaRPr>
          </a:p>
          <a:p>
            <a:pPr marL="12700" marR="5080">
              <a:lnSpc>
                <a:spcPct val="131700"/>
              </a:lnSpc>
              <a:spcBef>
                <a:spcPts val="2065"/>
              </a:spcBef>
              <a:tabLst>
                <a:tab pos="996950" algn="l"/>
                <a:tab pos="2543175" algn="l"/>
                <a:tab pos="3191510" algn="l"/>
                <a:tab pos="3855085" algn="l"/>
                <a:tab pos="6496685" algn="l"/>
                <a:tab pos="7426325" algn="l"/>
                <a:tab pos="8941435" algn="l"/>
                <a:tab pos="9849485" algn="l"/>
                <a:tab pos="11108690" algn="l"/>
                <a:tab pos="13240385" algn="l"/>
              </a:tabLst>
            </a:pP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ó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bp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4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í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devuelve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valor.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5"/>
            <a:ext cx="15339060" cy="8451215"/>
          </a:xfrm>
          <a:custGeom>
            <a:avLst/>
            <a:gdLst/>
            <a:ahLst/>
            <a:cxnLst/>
            <a:rect l="l" t="t" r="r" b="b"/>
            <a:pathLst>
              <a:path w="15339060" h="8451215">
                <a:moveTo>
                  <a:pt x="0" y="0"/>
                </a:moveTo>
                <a:lnTo>
                  <a:pt x="15338753" y="0"/>
                </a:lnTo>
                <a:lnTo>
                  <a:pt x="15338753" y="8450957"/>
                </a:lnTo>
                <a:lnTo>
                  <a:pt x="0" y="8450957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6157" y="956754"/>
            <a:ext cx="12705715" cy="17627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229"/>
              <a:t>3.</a:t>
            </a:r>
            <a:r>
              <a:rPr dirty="0" sz="3900" spc="90"/>
              <a:t> </a:t>
            </a:r>
            <a:r>
              <a:rPr dirty="0" sz="3900" spc="85"/>
              <a:t>¿QUÉ</a:t>
            </a:r>
            <a:r>
              <a:rPr dirty="0" sz="3900" spc="95"/>
              <a:t> </a:t>
            </a:r>
            <a:r>
              <a:rPr dirty="0" sz="3900" spc="-10"/>
              <a:t>COSAS</a:t>
            </a:r>
            <a:r>
              <a:rPr dirty="0" sz="3900" spc="95"/>
              <a:t> </a:t>
            </a:r>
            <a:r>
              <a:rPr dirty="0" sz="3900" spc="-70"/>
              <a:t>CARACTERÍSTICAS</a:t>
            </a:r>
            <a:r>
              <a:rPr dirty="0" sz="3900" spc="90"/>
              <a:t> </a:t>
            </a:r>
            <a:r>
              <a:rPr dirty="0" sz="3900" spc="-190"/>
              <a:t>DEBE</a:t>
            </a:r>
            <a:r>
              <a:rPr dirty="0" sz="3900" spc="95"/>
              <a:t> </a:t>
            </a:r>
            <a:r>
              <a:rPr dirty="0" sz="3900" spc="-130"/>
              <a:t>DE</a:t>
            </a:r>
            <a:r>
              <a:rPr dirty="0" sz="3900" spc="95"/>
              <a:t> </a:t>
            </a:r>
            <a:r>
              <a:rPr dirty="0" sz="3900" spc="-140"/>
              <a:t>TENER </a:t>
            </a:r>
            <a:r>
              <a:rPr dirty="0" sz="3900" spc="-1070"/>
              <a:t> </a:t>
            </a:r>
            <a:r>
              <a:rPr dirty="0" sz="3900" spc="160"/>
              <a:t>U</a:t>
            </a:r>
            <a:r>
              <a:rPr dirty="0" sz="3900" spc="500"/>
              <a:t>N</a:t>
            </a:r>
            <a:r>
              <a:rPr dirty="0" sz="3900" spc="-120"/>
              <a:t>A</a:t>
            </a:r>
            <a:r>
              <a:rPr dirty="0" sz="3900" spc="85"/>
              <a:t> </a:t>
            </a:r>
            <a:r>
              <a:rPr dirty="0" sz="3900" spc="-265"/>
              <a:t>F</a:t>
            </a:r>
            <a:r>
              <a:rPr dirty="0" sz="3900" spc="160"/>
              <a:t>U</a:t>
            </a:r>
            <a:r>
              <a:rPr dirty="0" sz="3900" spc="500"/>
              <a:t>N</a:t>
            </a:r>
            <a:r>
              <a:rPr dirty="0" sz="3900" spc="320"/>
              <a:t>C</a:t>
            </a:r>
            <a:r>
              <a:rPr dirty="0" sz="3900" spc="175"/>
              <a:t>I</a:t>
            </a:r>
            <a:r>
              <a:rPr dirty="0" sz="3900" spc="335"/>
              <a:t>Ó</a:t>
            </a:r>
            <a:r>
              <a:rPr dirty="0" sz="3900" spc="500"/>
              <a:t>N</a:t>
            </a:r>
            <a:r>
              <a:rPr dirty="0" sz="3900" spc="160"/>
              <a:t>?</a:t>
            </a:r>
            <a:r>
              <a:rPr dirty="0" sz="3900" spc="85"/>
              <a:t> </a:t>
            </a:r>
            <a:r>
              <a:rPr dirty="0" sz="3900" spc="-330"/>
              <a:t>E</a:t>
            </a:r>
            <a:r>
              <a:rPr dirty="0" sz="3900" spc="-10"/>
              <a:t>X</a:t>
            </a:r>
            <a:r>
              <a:rPr dirty="0" sz="3900" spc="-180"/>
              <a:t>P</a:t>
            </a:r>
            <a:r>
              <a:rPr dirty="0" sz="3900" spc="-475"/>
              <a:t>L</a:t>
            </a:r>
            <a:r>
              <a:rPr dirty="0" sz="3900" spc="175"/>
              <a:t>I</a:t>
            </a:r>
            <a:r>
              <a:rPr dirty="0" sz="3900" spc="340"/>
              <a:t>Q</a:t>
            </a:r>
            <a:r>
              <a:rPr dirty="0" sz="3900" spc="160"/>
              <a:t>U</a:t>
            </a:r>
            <a:r>
              <a:rPr dirty="0" sz="3900" spc="-330"/>
              <a:t>E</a:t>
            </a:r>
            <a:r>
              <a:rPr dirty="0" sz="3900" spc="85"/>
              <a:t> </a:t>
            </a:r>
            <a:r>
              <a:rPr dirty="0" sz="3900" spc="-295"/>
              <a:t>S</a:t>
            </a:r>
            <a:r>
              <a:rPr dirty="0" sz="3900" spc="335"/>
              <a:t>O</a:t>
            </a:r>
            <a:r>
              <a:rPr dirty="0" sz="3900" spc="-170"/>
              <a:t>B</a:t>
            </a:r>
            <a:r>
              <a:rPr dirty="0" sz="3900" spc="-210"/>
              <a:t>R</a:t>
            </a:r>
            <a:r>
              <a:rPr dirty="0" sz="3900" spc="-330"/>
              <a:t>E</a:t>
            </a:r>
            <a:r>
              <a:rPr dirty="0" sz="3900" spc="85"/>
              <a:t> </a:t>
            </a:r>
            <a:r>
              <a:rPr dirty="0" sz="3900" spc="-330"/>
              <a:t>E</a:t>
            </a:r>
            <a:r>
              <a:rPr dirty="0" sz="3900" spc="-475"/>
              <a:t>L</a:t>
            </a:r>
            <a:r>
              <a:rPr dirty="0" sz="3900" spc="85"/>
              <a:t> </a:t>
            </a:r>
            <a:r>
              <a:rPr dirty="0" sz="3900" spc="500"/>
              <a:t>N</a:t>
            </a:r>
            <a:r>
              <a:rPr dirty="0" sz="3900" spc="335"/>
              <a:t>O</a:t>
            </a:r>
            <a:r>
              <a:rPr dirty="0" sz="3900" spc="565"/>
              <a:t>M</a:t>
            </a:r>
            <a:r>
              <a:rPr dirty="0" sz="3900" spc="-170"/>
              <a:t>B</a:t>
            </a:r>
            <a:r>
              <a:rPr dirty="0" sz="3900" spc="-210"/>
              <a:t>R</a:t>
            </a:r>
            <a:r>
              <a:rPr dirty="0" sz="3900" spc="-330"/>
              <a:t>E</a:t>
            </a:r>
            <a:r>
              <a:rPr dirty="0" sz="3900" spc="114"/>
              <a:t>,</a:t>
            </a:r>
            <a:r>
              <a:rPr dirty="0" sz="3900" spc="85"/>
              <a:t> </a:t>
            </a:r>
            <a:r>
              <a:rPr dirty="0" sz="3900" spc="-330"/>
              <a:t>E</a:t>
            </a:r>
            <a:r>
              <a:rPr dirty="0" sz="3900" spc="-300"/>
              <a:t>L  </a:t>
            </a:r>
            <a:r>
              <a:rPr dirty="0" sz="3900" spc="-40"/>
              <a:t>RETURN,</a:t>
            </a:r>
            <a:r>
              <a:rPr dirty="0" sz="3900" spc="80"/>
              <a:t> </a:t>
            </a:r>
            <a:r>
              <a:rPr dirty="0" sz="3900" spc="-70"/>
              <a:t>PARAMETROS,</a:t>
            </a:r>
            <a:r>
              <a:rPr dirty="0" sz="3900" spc="85"/>
              <a:t> </a:t>
            </a:r>
            <a:r>
              <a:rPr dirty="0" sz="3900" spc="-25"/>
              <a:t>ETC.</a:t>
            </a:r>
            <a:endParaRPr sz="3900"/>
          </a:p>
        </p:txBody>
      </p:sp>
      <p:grpSp>
        <p:nvGrpSpPr>
          <p:cNvPr id="5" name="object 5"/>
          <p:cNvGrpSpPr/>
          <p:nvPr/>
        </p:nvGrpSpPr>
        <p:grpSpPr>
          <a:xfrm>
            <a:off x="2557589" y="3148363"/>
            <a:ext cx="13696950" cy="6869430"/>
            <a:chOff x="2557589" y="3148363"/>
            <a:chExt cx="13696950" cy="68694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7589" y="3148363"/>
              <a:ext cx="104775" cy="104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7589" y="3710338"/>
              <a:ext cx="104775" cy="104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7589" y="4272313"/>
              <a:ext cx="104775" cy="104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7589" y="4834288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7589" y="5396263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5432" y="5969275"/>
              <a:ext cx="13458824" cy="404812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825430" y="2806727"/>
            <a:ext cx="7256780" cy="283527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Debe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devolver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valor.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31700"/>
              </a:lnSpc>
            </a:pP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Debe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tener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argumentos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entrada.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Debe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determinista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determinista.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Debe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reutilizable.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Debe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fácil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entender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mantener.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7431" y="3549945"/>
            <a:ext cx="11477624" cy="54959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23773" y="2733616"/>
            <a:ext cx="118402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crear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funcion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utiliza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comando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"CREATE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FUNCTION"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pc="280"/>
              <a:t>4. </a:t>
            </a:r>
            <a:r>
              <a:rPr dirty="0" spc="345"/>
              <a:t>¿CÓMO </a:t>
            </a:r>
            <a:r>
              <a:rPr dirty="0" spc="-75"/>
              <a:t>CREAR, </a:t>
            </a:r>
            <a:r>
              <a:rPr dirty="0" spc="114"/>
              <a:t>MODIFICAR </a:t>
            </a:r>
            <a:r>
              <a:rPr dirty="0" spc="-35"/>
              <a:t>Y </a:t>
            </a:r>
            <a:r>
              <a:rPr dirty="0" spc="390"/>
              <a:t>CÓMO </a:t>
            </a:r>
            <a:r>
              <a:rPr dirty="0" spc="35"/>
              <a:t>ELIMINAR </a:t>
            </a:r>
            <a:r>
              <a:rPr dirty="0" spc="40"/>
              <a:t> </a:t>
            </a:r>
            <a:r>
              <a:rPr dirty="0" spc="180"/>
              <a:t>UNA</a:t>
            </a:r>
            <a:r>
              <a:rPr dirty="0" spc="85"/>
              <a:t> </a:t>
            </a:r>
            <a:r>
              <a:rPr dirty="0" spc="235"/>
              <a:t>FUNCIÓN?</a:t>
            </a:r>
            <a:r>
              <a:rPr dirty="0" spc="90"/>
              <a:t> </a:t>
            </a:r>
            <a:r>
              <a:rPr dirty="0"/>
              <a:t>ADJUNTE</a:t>
            </a:r>
            <a:r>
              <a:rPr dirty="0" spc="85"/>
              <a:t> </a:t>
            </a:r>
            <a:r>
              <a:rPr dirty="0" spc="330"/>
              <a:t>UN</a:t>
            </a:r>
            <a:r>
              <a:rPr dirty="0" spc="90"/>
              <a:t> </a:t>
            </a:r>
            <a:r>
              <a:rPr dirty="0" spc="-55"/>
              <a:t>EJEMPLO</a:t>
            </a:r>
            <a:r>
              <a:rPr dirty="0" spc="85"/>
              <a:t> </a:t>
            </a:r>
            <a:r>
              <a:rPr dirty="0" spc="-130"/>
              <a:t>DE</a:t>
            </a:r>
            <a:r>
              <a:rPr dirty="0" spc="90"/>
              <a:t> </a:t>
            </a:r>
            <a:r>
              <a:rPr dirty="0" spc="-65"/>
              <a:t>SU</a:t>
            </a:r>
            <a:r>
              <a:rPr dirty="0" spc="90"/>
              <a:t> </a:t>
            </a:r>
            <a:r>
              <a:rPr dirty="0" spc="110"/>
              <a:t>USO.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2"/>
            <a:ext cx="15339060" cy="8451215"/>
          </a:xfrm>
          <a:custGeom>
            <a:avLst/>
            <a:gdLst/>
            <a:ahLst/>
            <a:cxnLst/>
            <a:rect l="l" t="t" r="r" b="b"/>
            <a:pathLst>
              <a:path w="15339060" h="8451215">
                <a:moveTo>
                  <a:pt x="15338753" y="8450957"/>
                </a:moveTo>
                <a:lnTo>
                  <a:pt x="0" y="8450957"/>
                </a:lnTo>
                <a:lnTo>
                  <a:pt x="0" y="0"/>
                </a:lnTo>
                <a:lnTo>
                  <a:pt x="15338753" y="0"/>
                </a:lnTo>
                <a:lnTo>
                  <a:pt x="15338753" y="8450957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4965" y="1336985"/>
            <a:ext cx="13450569" cy="2411095"/>
          </a:xfrm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 marL="12700" marR="385445">
              <a:lnSpc>
                <a:spcPts val="4500"/>
              </a:lnSpc>
              <a:spcBef>
                <a:spcPts val="400"/>
              </a:spcBef>
            </a:pPr>
            <a:r>
              <a:rPr dirty="0" sz="3900" spc="280"/>
              <a:t>4. </a:t>
            </a:r>
            <a:r>
              <a:rPr dirty="0" sz="3900" spc="345"/>
              <a:t>¿CÓMO </a:t>
            </a:r>
            <a:r>
              <a:rPr dirty="0" sz="3900" spc="-75"/>
              <a:t>CREAR, </a:t>
            </a:r>
            <a:r>
              <a:rPr dirty="0" sz="3900" spc="114"/>
              <a:t>MODIFICAR </a:t>
            </a:r>
            <a:r>
              <a:rPr dirty="0" sz="3900" spc="-35"/>
              <a:t>Y </a:t>
            </a:r>
            <a:r>
              <a:rPr dirty="0" sz="3900" spc="390"/>
              <a:t>CÓMO </a:t>
            </a:r>
            <a:r>
              <a:rPr dirty="0" sz="3900" spc="35"/>
              <a:t>ELIMINAR </a:t>
            </a:r>
            <a:r>
              <a:rPr dirty="0" sz="3900" spc="40"/>
              <a:t> </a:t>
            </a:r>
            <a:r>
              <a:rPr dirty="0" sz="3900" spc="180"/>
              <a:t>UNA</a:t>
            </a:r>
            <a:r>
              <a:rPr dirty="0" sz="3900" spc="85"/>
              <a:t> </a:t>
            </a:r>
            <a:r>
              <a:rPr dirty="0" sz="3900" spc="235"/>
              <a:t>FUNCIÓN?</a:t>
            </a:r>
            <a:r>
              <a:rPr dirty="0" sz="3900" spc="90"/>
              <a:t> </a:t>
            </a:r>
            <a:r>
              <a:rPr dirty="0" sz="3900"/>
              <a:t>ADJUNTE</a:t>
            </a:r>
            <a:r>
              <a:rPr dirty="0" sz="3900" spc="85"/>
              <a:t> </a:t>
            </a:r>
            <a:r>
              <a:rPr dirty="0" sz="3900" spc="330"/>
              <a:t>UN</a:t>
            </a:r>
            <a:r>
              <a:rPr dirty="0" sz="3900" spc="90"/>
              <a:t> </a:t>
            </a:r>
            <a:r>
              <a:rPr dirty="0" sz="3900" spc="-55"/>
              <a:t>EJEMPLO</a:t>
            </a:r>
            <a:r>
              <a:rPr dirty="0" sz="3900" spc="85"/>
              <a:t> </a:t>
            </a:r>
            <a:r>
              <a:rPr dirty="0" sz="3900" spc="-130"/>
              <a:t>DE</a:t>
            </a:r>
            <a:r>
              <a:rPr dirty="0" sz="3900" spc="90"/>
              <a:t> </a:t>
            </a:r>
            <a:r>
              <a:rPr dirty="0" sz="3900" spc="-65"/>
              <a:t>SU</a:t>
            </a:r>
            <a:r>
              <a:rPr dirty="0" sz="3900" spc="90"/>
              <a:t> </a:t>
            </a:r>
            <a:r>
              <a:rPr dirty="0" sz="3900" spc="110"/>
              <a:t>USO.</a:t>
            </a:r>
            <a:endParaRPr sz="3900"/>
          </a:p>
          <a:p>
            <a:pPr marL="31115" marR="5080">
              <a:lnSpc>
                <a:spcPct val="131700"/>
              </a:lnSpc>
              <a:spcBef>
                <a:spcPts val="630"/>
              </a:spcBef>
              <a:tabLst>
                <a:tab pos="1079500" algn="l"/>
                <a:tab pos="2997200" algn="l"/>
                <a:tab pos="3582035" algn="l"/>
                <a:tab pos="4849495" algn="l"/>
                <a:tab pos="5379720" algn="l"/>
                <a:tab pos="7255509" algn="l"/>
                <a:tab pos="8646795" algn="l"/>
                <a:tab pos="10962640" algn="l"/>
                <a:tab pos="11396980" algn="l"/>
                <a:tab pos="13061950" algn="l"/>
              </a:tabLst>
            </a:pPr>
            <a:r>
              <a:rPr dirty="0" sz="2800" spc="125" b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45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10" b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415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b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0" b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300" b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340" b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5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35" b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00" spc="15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315" b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45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25" b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b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0" b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22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b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30" b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-65" b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15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65" b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15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145" b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800" spc="415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b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60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100" b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b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15" b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300" b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60" b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45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70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340" b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65" b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b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 b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dirty="0" sz="2800" spc="15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95" b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-145" b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16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125" b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b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45" b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00" spc="285" b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484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660" b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-145" b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20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650" b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484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305" b="0">
                <a:solidFill>
                  <a:srgbClr val="FFFFFF"/>
                </a:solidFill>
                <a:latin typeface="Trebuchet MS"/>
                <a:cs typeface="Trebuchet MS"/>
              </a:rPr>
              <a:t>"</a:t>
            </a:r>
            <a:r>
              <a:rPr dirty="0" sz="2800" b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65" b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b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5" b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45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60" b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340" b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800" spc="15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260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35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b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0" b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160" b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800" spc="229" b="0">
                <a:solidFill>
                  <a:srgbClr val="FFFFFF"/>
                </a:solidFill>
                <a:latin typeface="Trebuchet MS"/>
                <a:cs typeface="Trebuchet MS"/>
              </a:rPr>
              <a:t>puede</a:t>
            </a:r>
            <a:r>
              <a:rPr dirty="0" sz="2800" spc="7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0" b="0">
                <a:solidFill>
                  <a:srgbClr val="FFFFFF"/>
                </a:solidFill>
                <a:latin typeface="Trebuchet MS"/>
                <a:cs typeface="Trebuchet MS"/>
              </a:rPr>
              <a:t>usar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 b="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0" b="0">
                <a:solidFill>
                  <a:srgbClr val="FFFFFF"/>
                </a:solidFill>
                <a:latin typeface="Trebuchet MS"/>
                <a:cs typeface="Trebuchet MS"/>
              </a:rPr>
              <a:t>"CREATE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85" b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800" spc="7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 b="0">
                <a:solidFill>
                  <a:srgbClr val="FFFFFF"/>
                </a:solidFill>
                <a:latin typeface="Trebuchet MS"/>
                <a:cs typeface="Trebuchet MS"/>
              </a:rPr>
              <a:t>REPLACE".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7431" y="3873669"/>
            <a:ext cx="11477624" cy="54959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096" y="4166650"/>
            <a:ext cx="10372723" cy="19526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23773" y="2733616"/>
            <a:ext cx="119589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eliminar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funcion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utiliza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el 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comando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20">
                <a:solidFill>
                  <a:srgbClr val="FFFFFF"/>
                </a:solidFill>
                <a:latin typeface="Trebuchet MS"/>
                <a:cs typeface="Trebuchet MS"/>
              </a:rPr>
              <a:t>"DROP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FUNCTION"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pc="280"/>
              <a:t>4. </a:t>
            </a:r>
            <a:r>
              <a:rPr dirty="0" spc="345"/>
              <a:t>¿CÓMO </a:t>
            </a:r>
            <a:r>
              <a:rPr dirty="0" spc="-75"/>
              <a:t>CREAR, </a:t>
            </a:r>
            <a:r>
              <a:rPr dirty="0" spc="114"/>
              <a:t>MODIFICAR </a:t>
            </a:r>
            <a:r>
              <a:rPr dirty="0" spc="-35"/>
              <a:t>Y </a:t>
            </a:r>
            <a:r>
              <a:rPr dirty="0" spc="390"/>
              <a:t>CÓMO </a:t>
            </a:r>
            <a:r>
              <a:rPr dirty="0" spc="35"/>
              <a:t>ELIMINAR </a:t>
            </a:r>
            <a:r>
              <a:rPr dirty="0" spc="40"/>
              <a:t> </a:t>
            </a:r>
            <a:r>
              <a:rPr dirty="0" spc="180"/>
              <a:t>UNA</a:t>
            </a:r>
            <a:r>
              <a:rPr dirty="0" spc="85"/>
              <a:t> </a:t>
            </a:r>
            <a:r>
              <a:rPr dirty="0" spc="235"/>
              <a:t>FUNCIÓN?</a:t>
            </a:r>
            <a:r>
              <a:rPr dirty="0" spc="90"/>
              <a:t> </a:t>
            </a:r>
            <a:r>
              <a:rPr dirty="0"/>
              <a:t>ADJUNTE</a:t>
            </a:r>
            <a:r>
              <a:rPr dirty="0" spc="85"/>
              <a:t> </a:t>
            </a:r>
            <a:r>
              <a:rPr dirty="0" spc="330"/>
              <a:t>UN</a:t>
            </a:r>
            <a:r>
              <a:rPr dirty="0" spc="90"/>
              <a:t> </a:t>
            </a:r>
            <a:r>
              <a:rPr dirty="0" spc="-55"/>
              <a:t>EJEMPLO</a:t>
            </a:r>
            <a:r>
              <a:rPr dirty="0" spc="85"/>
              <a:t> </a:t>
            </a:r>
            <a:r>
              <a:rPr dirty="0" spc="-130"/>
              <a:t>DE</a:t>
            </a:r>
            <a:r>
              <a:rPr dirty="0" spc="90"/>
              <a:t> </a:t>
            </a:r>
            <a:r>
              <a:rPr dirty="0" spc="-65"/>
              <a:t>SU</a:t>
            </a:r>
            <a:r>
              <a:rPr dirty="0" spc="90"/>
              <a:t> </a:t>
            </a:r>
            <a:r>
              <a:rPr dirty="0" spc="110"/>
              <a:t>USO.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74623" y="918020"/>
            <a:ext cx="15339060" cy="8451215"/>
            <a:chOff x="1474623" y="918020"/>
            <a:chExt cx="15339060" cy="8451215"/>
          </a:xfrm>
        </p:grpSpPr>
        <p:sp>
          <p:nvSpPr>
            <p:cNvPr id="4" name="object 4"/>
            <p:cNvSpPr/>
            <p:nvPr/>
          </p:nvSpPr>
          <p:spPr>
            <a:xfrm>
              <a:off x="1474623" y="918020"/>
              <a:ext cx="15339060" cy="8451215"/>
            </a:xfrm>
            <a:custGeom>
              <a:avLst/>
              <a:gdLst/>
              <a:ahLst/>
              <a:cxnLst/>
              <a:rect l="l" t="t" r="r" b="b"/>
              <a:pathLst>
                <a:path w="15339060" h="8451215">
                  <a:moveTo>
                    <a:pt x="15338753" y="8450957"/>
                  </a:moveTo>
                  <a:lnTo>
                    <a:pt x="0" y="8450957"/>
                  </a:lnTo>
                  <a:lnTo>
                    <a:pt x="0" y="0"/>
                  </a:lnTo>
                  <a:lnTo>
                    <a:pt x="15338753" y="0"/>
                  </a:lnTo>
                  <a:lnTo>
                    <a:pt x="15338753" y="8450957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9170" y="5143500"/>
              <a:ext cx="11410949" cy="30765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42581" y="2413714"/>
            <a:ext cx="11826240" cy="171132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funcion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5">
                <a:solidFill>
                  <a:srgbClr val="FFFFFF"/>
                </a:solidFill>
                <a:latin typeface="Trebuchet MS"/>
                <a:cs typeface="Trebuchet MS"/>
              </a:rPr>
              <a:t>CONCAT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sirve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concatenar.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¿Crear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muestre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el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uso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45">
                <a:solidFill>
                  <a:srgbClr val="FFFFFF"/>
                </a:solidFill>
                <a:latin typeface="Trebuchet MS"/>
                <a:cs typeface="Trebuchet MS"/>
              </a:rPr>
              <a:t>CONCAT?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95">
                <a:solidFill>
                  <a:srgbClr val="FFFFFF"/>
                </a:solidFill>
                <a:latin typeface="Trebuchet MS"/>
                <a:cs typeface="Trebuchet MS"/>
              </a:rPr>
              <a:t>debe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5">
                <a:solidFill>
                  <a:srgbClr val="FFFFFF"/>
                </a:solidFill>
                <a:latin typeface="Trebuchet MS"/>
                <a:cs typeface="Trebuchet MS"/>
              </a:rPr>
              <a:t>concatenar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cadenas.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04965" y="1166304"/>
            <a:ext cx="12915265" cy="11912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275"/>
              <a:t>5.</a:t>
            </a:r>
            <a:r>
              <a:rPr dirty="0" sz="3900" spc="75"/>
              <a:t> </a:t>
            </a:r>
            <a:r>
              <a:rPr dirty="0" sz="3900" spc="-155"/>
              <a:t>PARA</a:t>
            </a:r>
            <a:r>
              <a:rPr dirty="0" sz="3900" spc="80"/>
              <a:t> </a:t>
            </a:r>
            <a:r>
              <a:rPr dirty="0" sz="3900" spc="55"/>
              <a:t>QUÉ</a:t>
            </a:r>
            <a:r>
              <a:rPr dirty="0" sz="3900" spc="80"/>
              <a:t> </a:t>
            </a:r>
            <a:r>
              <a:rPr dirty="0" sz="3900" spc="-110"/>
              <a:t>SIRVE</a:t>
            </a:r>
            <a:r>
              <a:rPr dirty="0" sz="3900" spc="80"/>
              <a:t> </a:t>
            </a:r>
            <a:r>
              <a:rPr dirty="0" sz="3900" spc="-295"/>
              <a:t>LA</a:t>
            </a:r>
            <a:r>
              <a:rPr dirty="0" sz="3900" spc="75"/>
              <a:t> </a:t>
            </a:r>
            <a:r>
              <a:rPr dirty="0" sz="3900" spc="245"/>
              <a:t>FUNCION</a:t>
            </a:r>
            <a:r>
              <a:rPr dirty="0" sz="3900" spc="80"/>
              <a:t> </a:t>
            </a:r>
            <a:r>
              <a:rPr dirty="0" sz="3900" spc="175"/>
              <a:t>CONCAT</a:t>
            </a:r>
            <a:r>
              <a:rPr dirty="0" sz="3900" spc="80"/>
              <a:t> </a:t>
            </a:r>
            <a:r>
              <a:rPr dirty="0" sz="3900" spc="-35"/>
              <a:t>Y</a:t>
            </a:r>
            <a:r>
              <a:rPr dirty="0" sz="3900" spc="80"/>
              <a:t> </a:t>
            </a:r>
            <a:r>
              <a:rPr dirty="0" sz="3900" spc="390"/>
              <a:t>COMO </a:t>
            </a:r>
            <a:r>
              <a:rPr dirty="0" sz="3900" spc="-1070"/>
              <a:t> </a:t>
            </a:r>
            <a:r>
              <a:rPr dirty="0" sz="3900" spc="200"/>
              <a:t>FUNCIONA</a:t>
            </a:r>
            <a:r>
              <a:rPr dirty="0" sz="3900" spc="80"/>
              <a:t> </a:t>
            </a:r>
            <a:r>
              <a:rPr dirty="0" sz="3900" spc="85"/>
              <a:t>EN </a:t>
            </a:r>
            <a:r>
              <a:rPr dirty="0" sz="3900" spc="20"/>
              <a:t>MYSQL</a:t>
            </a:r>
            <a:endParaRPr sz="3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JHONATAN DAVID ALANOCA BLANCO</dc:creator>
  <cp:keywords>DAFL_EuDDiQ,BAE82QBRLqE</cp:keywords>
  <dc:title>Presentación Notas de Papel Resaltado Collage Blanco</dc:title>
  <dcterms:created xsi:type="dcterms:W3CDTF">2023-05-09T23:41:24Z</dcterms:created>
  <dcterms:modified xsi:type="dcterms:W3CDTF">2023-05-09T23:41:24Z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2023-05-09T00:00:00Z</vt:filetime>
  </property>
  <property fmtid="{D5CDD505-2E9C-101B-9397-08002B2CF9AE}" pid="3" name="Creator">
    <vt:lpwstr>Canva</vt:lpwstr>
  </property>
  <property fmtid="{D5CDD505-2E9C-101B-9397-08002B2CF9AE}" pid="4" name="LastSaved">
    <vt:filetime>2023-05-09T00:00:00Z</vt:filetime>
  </property>
</Properties>
</file>